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5.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148"/>
  </p:notesMasterIdLst>
  <p:sldIdLst>
    <p:sldId id="259" r:id="rId3"/>
    <p:sldId id="265" r:id="rId4"/>
    <p:sldId id="271" r:id="rId5"/>
    <p:sldId id="277" r:id="rId6"/>
    <p:sldId id="283" r:id="rId7"/>
    <p:sldId id="289" r:id="rId8"/>
    <p:sldId id="295" r:id="rId9"/>
    <p:sldId id="301" r:id="rId10"/>
    <p:sldId id="307" r:id="rId11"/>
    <p:sldId id="313" r:id="rId12"/>
    <p:sldId id="319" r:id="rId13"/>
    <p:sldId id="325" r:id="rId14"/>
    <p:sldId id="331" r:id="rId15"/>
    <p:sldId id="337" r:id="rId16"/>
    <p:sldId id="343" r:id="rId17"/>
    <p:sldId id="349" r:id="rId18"/>
    <p:sldId id="355" r:id="rId19"/>
    <p:sldId id="361" r:id="rId20"/>
    <p:sldId id="367" r:id="rId21"/>
    <p:sldId id="373" r:id="rId22"/>
    <p:sldId id="379" r:id="rId23"/>
    <p:sldId id="385" r:id="rId24"/>
    <p:sldId id="391" r:id="rId25"/>
    <p:sldId id="397" r:id="rId26"/>
    <p:sldId id="403" r:id="rId27"/>
    <p:sldId id="409" r:id="rId28"/>
    <p:sldId id="415" r:id="rId29"/>
    <p:sldId id="421" r:id="rId30"/>
    <p:sldId id="427" r:id="rId31"/>
    <p:sldId id="433" r:id="rId32"/>
    <p:sldId id="439" r:id="rId33"/>
    <p:sldId id="445" r:id="rId34"/>
    <p:sldId id="451" r:id="rId35"/>
    <p:sldId id="457" r:id="rId36"/>
    <p:sldId id="463" r:id="rId37"/>
    <p:sldId id="469" r:id="rId38"/>
    <p:sldId id="475" r:id="rId39"/>
    <p:sldId id="481" r:id="rId40"/>
    <p:sldId id="487" r:id="rId41"/>
    <p:sldId id="493" r:id="rId42"/>
    <p:sldId id="499" r:id="rId43"/>
    <p:sldId id="505" r:id="rId44"/>
    <p:sldId id="511" r:id="rId45"/>
    <p:sldId id="517" r:id="rId46"/>
    <p:sldId id="523" r:id="rId47"/>
    <p:sldId id="529" r:id="rId48"/>
    <p:sldId id="535" r:id="rId49"/>
    <p:sldId id="541" r:id="rId50"/>
    <p:sldId id="547" r:id="rId51"/>
    <p:sldId id="553" r:id="rId52"/>
    <p:sldId id="559" r:id="rId53"/>
    <p:sldId id="565" r:id="rId54"/>
    <p:sldId id="571" r:id="rId55"/>
    <p:sldId id="577" r:id="rId56"/>
    <p:sldId id="583" r:id="rId57"/>
    <p:sldId id="589" r:id="rId58"/>
    <p:sldId id="595" r:id="rId59"/>
    <p:sldId id="601" r:id="rId60"/>
    <p:sldId id="607" r:id="rId61"/>
    <p:sldId id="613" r:id="rId62"/>
    <p:sldId id="619" r:id="rId63"/>
    <p:sldId id="625" r:id="rId64"/>
    <p:sldId id="631" r:id="rId65"/>
    <p:sldId id="637" r:id="rId66"/>
    <p:sldId id="643" r:id="rId67"/>
    <p:sldId id="649" r:id="rId68"/>
    <p:sldId id="655" r:id="rId69"/>
    <p:sldId id="661" r:id="rId70"/>
    <p:sldId id="667" r:id="rId71"/>
    <p:sldId id="673" r:id="rId72"/>
    <p:sldId id="679" r:id="rId73"/>
    <p:sldId id="685" r:id="rId74"/>
    <p:sldId id="691" r:id="rId75"/>
    <p:sldId id="697" r:id="rId76"/>
    <p:sldId id="703" r:id="rId77"/>
    <p:sldId id="709" r:id="rId78"/>
    <p:sldId id="715" r:id="rId79"/>
    <p:sldId id="721" r:id="rId80"/>
    <p:sldId id="727" r:id="rId81"/>
    <p:sldId id="733" r:id="rId82"/>
    <p:sldId id="739" r:id="rId83"/>
    <p:sldId id="745" r:id="rId84"/>
    <p:sldId id="751" r:id="rId85"/>
    <p:sldId id="757" r:id="rId86"/>
    <p:sldId id="763" r:id="rId87"/>
    <p:sldId id="769" r:id="rId88"/>
    <p:sldId id="775" r:id="rId89"/>
    <p:sldId id="781" r:id="rId90"/>
    <p:sldId id="787" r:id="rId91"/>
    <p:sldId id="793" r:id="rId92"/>
    <p:sldId id="799" r:id="rId93"/>
    <p:sldId id="805" r:id="rId94"/>
    <p:sldId id="811" r:id="rId95"/>
    <p:sldId id="817" r:id="rId96"/>
    <p:sldId id="823" r:id="rId97"/>
    <p:sldId id="829" r:id="rId98"/>
    <p:sldId id="835" r:id="rId99"/>
    <p:sldId id="841" r:id="rId100"/>
    <p:sldId id="847" r:id="rId101"/>
    <p:sldId id="853" r:id="rId102"/>
    <p:sldId id="859" r:id="rId103"/>
    <p:sldId id="865" r:id="rId104"/>
    <p:sldId id="871" r:id="rId105"/>
    <p:sldId id="877" r:id="rId106"/>
    <p:sldId id="883" r:id="rId107"/>
    <p:sldId id="889" r:id="rId108"/>
    <p:sldId id="895" r:id="rId109"/>
    <p:sldId id="901" r:id="rId110"/>
    <p:sldId id="907" r:id="rId111"/>
    <p:sldId id="913" r:id="rId112"/>
    <p:sldId id="919" r:id="rId113"/>
    <p:sldId id="925" r:id="rId114"/>
    <p:sldId id="931" r:id="rId115"/>
    <p:sldId id="937" r:id="rId116"/>
    <p:sldId id="943" r:id="rId117"/>
    <p:sldId id="949" r:id="rId118"/>
    <p:sldId id="955" r:id="rId119"/>
    <p:sldId id="961" r:id="rId120"/>
    <p:sldId id="967" r:id="rId121"/>
    <p:sldId id="973" r:id="rId122"/>
    <p:sldId id="979" r:id="rId123"/>
    <p:sldId id="985" r:id="rId124"/>
    <p:sldId id="991" r:id="rId125"/>
    <p:sldId id="997" r:id="rId126"/>
    <p:sldId id="1003" r:id="rId127"/>
    <p:sldId id="1009" r:id="rId128"/>
    <p:sldId id="1015" r:id="rId129"/>
    <p:sldId id="1021" r:id="rId130"/>
    <p:sldId id="1027" r:id="rId131"/>
    <p:sldId id="1033" r:id="rId132"/>
    <p:sldId id="1039" r:id="rId133"/>
    <p:sldId id="1045" r:id="rId134"/>
    <p:sldId id="1051" r:id="rId135"/>
    <p:sldId id="1057" r:id="rId136"/>
    <p:sldId id="1063" r:id="rId137"/>
    <p:sldId id="1069" r:id="rId138"/>
    <p:sldId id="1075" r:id="rId139"/>
    <p:sldId id="1081" r:id="rId140"/>
    <p:sldId id="1087" r:id="rId141"/>
    <p:sldId id="1093" r:id="rId142"/>
    <p:sldId id="1099" r:id="rId143"/>
    <p:sldId id="1105" r:id="rId144"/>
    <p:sldId id="1111" r:id="rId145"/>
    <p:sldId id="1117" r:id="rId146"/>
    <p:sldId id="1123" r:id="rId147"/>
  </p:sldIdLst>
  <p:sldSz cx="9144000" cy="6858000" type="screen4x3"/>
  <p:notesSz cx="6858000" cy="9144000"/>
  <p:custDataLst>
    <p:tags r:id="rId149"/>
  </p:custDataLst>
  <p:defaultText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636" y="10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tags" Target="tags/tag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84E7D5-F321-4FEC-934E-35604BBF0393}" type="datetimeFigureOut">
              <a:rPr lang="ko-KR" altLang="en-US" smtClean="0"/>
              <a:t>2019-07-16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E7E24C-2E15-4B03-B50D-ABFE5D003D7C}" type="slidenum">
              <a:rPr lang="ko-KR" altLang="en-US" smtClean="0"/>
              <a:t>‹#›</a:t>
            </a:fld>
            <a:endParaRPr lang="ko-KR" altLang="en-US"/>
          </a:p>
        </p:txBody>
      </p:sp>
    </p:spTree>
    <p:extLst>
      <p:ext uri="{BB962C8B-B14F-4D97-AF65-F5344CB8AC3E}">
        <p14:creationId xmlns:p14="http://schemas.microsoft.com/office/powerpoint/2010/main" val="40712897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3</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4</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13</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2.xml"/><Relationship Id="rId5" Type="http://schemas.openxmlformats.org/officeDocument/2006/relationships/tags" Target="../tags/tag15.xml"/><Relationship Id="rId4" Type="http://schemas.openxmlformats.org/officeDocument/2006/relationships/tags" Target="../tags/tag1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smtId="4294967295"/>
              <a:t>Click to edit Master title style</a:t>
            </a:r>
            <a:endParaRPr lang="en-US" smtId="4294967295"/>
          </a:p>
        </p:txBody>
      </p:sp>
      <p:sp>
        <p:nvSpPr>
          <p:cNvPr id="3" name="Subtitle 2"/>
          <p:cNvSpPr>
            <a:spLocks noGrp="1"/>
          </p:cNvSpPr>
          <p:nvPr>
            <p:ph type="subTitle" idx="1"/>
          </p:nvPr>
        </p:nvSpPr>
        <p:spPr/>
        <p:txBody>
          <a:bodyPr/>
          <a:lstStyle>
            <a:lvl1pPr marL="0" indent="0" algn="ctr">
              <a:buNone/>
              <a:defRPr smtId="4294967295">
                <a:solidFill>
                  <a:schemeClr val="tx1">
                    <a:tint val="75000"/>
                  </a:schemeClr>
                </a:solidFill>
              </a:defRPr>
            </a:lvl1pPr>
            <a:lvl2pPr marL="457200" indent="0" algn="ctr">
              <a:buNone/>
              <a:defRPr smtId="4294967295">
                <a:solidFill>
                  <a:schemeClr val="tx1">
                    <a:tint val="75000"/>
                  </a:schemeClr>
                </a:solidFill>
              </a:defRPr>
            </a:lvl2pPr>
            <a:lvl3pPr marL="914400" indent="0" algn="ctr">
              <a:buNone/>
              <a:defRPr smtId="4294967295">
                <a:solidFill>
                  <a:schemeClr val="tx1">
                    <a:tint val="75000"/>
                  </a:schemeClr>
                </a:solidFill>
              </a:defRPr>
            </a:lvl3pPr>
            <a:lvl4pPr marL="1371600" indent="0" algn="ctr">
              <a:buNone/>
              <a:defRPr smtId="4294967295">
                <a:solidFill>
                  <a:schemeClr val="tx1">
                    <a:tint val="75000"/>
                  </a:schemeClr>
                </a:solidFill>
              </a:defRPr>
            </a:lvl4pPr>
            <a:lvl5pPr marL="1828800" indent="0" algn="ctr">
              <a:buNone/>
              <a:defRPr smtId="4294967295">
                <a:solidFill>
                  <a:schemeClr val="tx1">
                    <a:tint val="75000"/>
                  </a:schemeClr>
                </a:solidFill>
              </a:defRPr>
            </a:lvl5pPr>
            <a:lvl6pPr marL="2286000" indent="0" algn="ctr">
              <a:buNone/>
              <a:defRPr smtId="4294967295">
                <a:solidFill>
                  <a:schemeClr val="tx1">
                    <a:tint val="75000"/>
                  </a:schemeClr>
                </a:solidFill>
              </a:defRPr>
            </a:lvl6pPr>
            <a:lvl7pPr marL="2743200" indent="0" algn="ctr">
              <a:buNone/>
              <a:defRPr smtId="4294967295">
                <a:solidFill>
                  <a:schemeClr val="tx1">
                    <a:tint val="75000"/>
                  </a:schemeClr>
                </a:solidFill>
              </a:defRPr>
            </a:lvl7pPr>
            <a:lvl8pPr marL="3200400" indent="0" algn="ctr">
              <a:buNone/>
              <a:defRPr smtId="4294967295">
                <a:solidFill>
                  <a:schemeClr val="tx1">
                    <a:tint val="75000"/>
                  </a:schemeClr>
                </a:solidFill>
              </a:defRPr>
            </a:lvl8pPr>
            <a:lvl9pPr marL="3657600" indent="0" algn="ctr">
              <a:buNone/>
              <a:defRPr smtId="4294967295">
                <a:solidFill>
                  <a:schemeClr val="tx1">
                    <a:tint val="75000"/>
                  </a:schemeClr>
                </a:solidFill>
              </a:defRPr>
            </a:lvl9pPr>
          </a:lstStyle>
          <a:p>
            <a:r>
              <a:rPr lang="en-US" smtClean="0" smtId="4294967295"/>
              <a:t>Click to edit Master subtitle style</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98791335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414430303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04892972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42254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63953266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08683279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60245744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63795318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428696101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4183157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smtId="4294967295"/>
            </a:lvl1p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000" smtId="4294967295">
                <a:solidFill>
                  <a:schemeClr val="tx1">
                    <a:tint val="75000"/>
                  </a:schemeClr>
                </a:solidFill>
              </a:defRPr>
            </a:lvl1pPr>
            <a:lvl2pPr marL="457200" indent="0">
              <a:buNone/>
              <a:defRPr sz="1800" smtId="4294967295">
                <a:solidFill>
                  <a:schemeClr val="tx1">
                    <a:tint val="75000"/>
                  </a:schemeClr>
                </a:solidFill>
              </a:defRPr>
            </a:lvl2pPr>
            <a:lvl3pPr marL="914400" indent="0">
              <a:buNone/>
              <a:defRPr sz="1600" smtId="4294967295">
                <a:solidFill>
                  <a:schemeClr val="tx1">
                    <a:tint val="75000"/>
                  </a:schemeClr>
                </a:solidFill>
              </a:defRPr>
            </a:lvl3pPr>
            <a:lvl4pPr marL="1371600" indent="0">
              <a:buNone/>
              <a:defRPr sz="1400" smtId="4294967295">
                <a:solidFill>
                  <a:schemeClr val="tx1">
                    <a:tint val="75000"/>
                  </a:schemeClr>
                </a:solidFill>
              </a:defRPr>
            </a:lvl4pPr>
            <a:lvl5pPr marL="1828800" indent="0">
              <a:buNone/>
              <a:defRPr sz="1400" smtId="4294967295">
                <a:solidFill>
                  <a:schemeClr val="tx1">
                    <a:tint val="75000"/>
                  </a:schemeClr>
                </a:solidFill>
              </a:defRPr>
            </a:lvl5pPr>
            <a:lvl6pPr marL="2286000" indent="0">
              <a:buNone/>
              <a:defRPr sz="1400" smtId="4294967295">
                <a:solidFill>
                  <a:schemeClr val="tx1">
                    <a:tint val="75000"/>
                  </a:schemeClr>
                </a:solidFill>
              </a:defRPr>
            </a:lvl6pPr>
            <a:lvl7pPr marL="2743200" indent="0">
              <a:buNone/>
              <a:defRPr sz="1400" smtId="4294967295">
                <a:solidFill>
                  <a:schemeClr val="tx1">
                    <a:tint val="75000"/>
                  </a:schemeClr>
                </a:solidFill>
              </a:defRPr>
            </a:lvl7pPr>
            <a:lvl8pPr marL="3200400" indent="0">
              <a:buNone/>
              <a:defRPr sz="1400" smtId="4294967295">
                <a:solidFill>
                  <a:schemeClr val="tx1">
                    <a:tint val="75000"/>
                  </a:schemeClr>
                </a:solidFill>
              </a:defRPr>
            </a:lvl8pPr>
            <a:lvl9pPr marL="3657600" indent="0">
              <a:buNone/>
              <a:defRPr sz="1400" smtId="4294967295">
                <a:solidFill>
                  <a:schemeClr val="tx1">
                    <a:tint val="75000"/>
                  </a:schemeClr>
                </a:solidFill>
              </a:defRPr>
            </a:lvl9pPr>
          </a:lstStyle>
          <a:p>
            <a:r>
              <a:rPr lang="en-US" smtClean="0" smtId="4294967295"/>
              <a:t>Click to edit Master text styles</a:t>
            </a:r>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sz="half" idx="1"/>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Content Placeholder 3"/>
          <p:cNvSpPr>
            <a:spLocks noGrp="1"/>
          </p:cNvSpPr>
          <p:nvPr>
            <p:ph sz="half" idx="2"/>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4" name="Content Placeholder 3"/>
          <p:cNvSpPr>
            <a:spLocks noGrp="1"/>
          </p:cNvSpPr>
          <p:nvPr>
            <p:ph sz="half" idx="2"/>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Text Placeholder 4"/>
          <p:cNvSpPr>
            <a:spLocks noGrp="1"/>
          </p:cNvSpPr>
          <p:nvPr>
            <p:ph type="body" sz="quarter" idx="3"/>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6" name="Content Placeholder 5"/>
          <p:cNvSpPr>
            <a:spLocks noGrp="1"/>
          </p:cNvSpPr>
          <p:nvPr>
            <p:ph sz="quarter" idx="4"/>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7" name="Date Placeholder 6"/>
          <p:cNvSpPr>
            <a:spLocks noGrp="1"/>
          </p:cNvSpPr>
          <p:nvPr>
            <p:ph type="dt" sz="half" idx="5"/>
          </p:nvPr>
        </p:nvSpPr>
        <p:spPr/>
        <p:txBody>
          <a:bodyPr/>
          <a:lstStyle/>
          <a:p>
            <a:fld id="{E8FD0B7A-F5DD-4F40-B4CB-3B2C354B893A}" type="datetimeFigureOut">
              <a:rPr lang="en-US" smtClean="0" smtId="4294967295"/>
              <a:t>7/16/2019</a:t>
            </a:fld>
            <a:endParaRPr lang="en-US" smtId="4294967295"/>
          </a:p>
        </p:txBody>
      </p:sp>
      <p:sp>
        <p:nvSpPr>
          <p:cNvPr id="8" name="Footer Placeholder 7"/>
          <p:cNvSpPr>
            <a:spLocks noGrp="1"/>
          </p:cNvSpPr>
          <p:nvPr>
            <p:ph type="ftr" sz="quarter" idx="6"/>
          </p:nvPr>
        </p:nvSpPr>
        <p:spPr/>
        <p:txBody>
          <a:bodyPr/>
          <a:lstStyle/>
          <a:p>
            <a:endParaRPr lang="en-US" smtId="4294967295"/>
          </a:p>
        </p:txBody>
      </p:sp>
      <p:sp>
        <p:nvSpPr>
          <p:cNvPr id="9" name="Slide Number Placeholder 8"/>
          <p:cNvSpPr>
            <a:spLocks noGrp="1"/>
          </p:cNvSpPr>
          <p:nvPr>
            <p:ph type="sldNum" sz="quarter" idx="7"/>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Date Placeholder 2"/>
          <p:cNvSpPr>
            <a:spLocks noGrp="1"/>
          </p:cNvSpPr>
          <p:nvPr>
            <p:ph type="dt" sz="half" idx="1"/>
          </p:nvPr>
        </p:nvSpPr>
        <p:spPr/>
        <p:txBody>
          <a:bodyPr/>
          <a:lstStyle/>
          <a:p>
            <a:fld id="{E8FD0B7A-F5DD-4F40-B4CB-3B2C354B893A}" type="datetimeFigureOut">
              <a:rPr lang="en-US" smtClean="0" smtId="4294967295"/>
              <a:t>7/16/2019</a:t>
            </a:fld>
            <a:endParaRPr lang="en-US" smtId="4294967295"/>
          </a:p>
        </p:txBody>
      </p:sp>
      <p:sp>
        <p:nvSpPr>
          <p:cNvPr id="4" name="Footer Placeholder 3"/>
          <p:cNvSpPr>
            <a:spLocks noGrp="1"/>
          </p:cNvSpPr>
          <p:nvPr>
            <p:ph type="ftr" sz="quarter" idx="2"/>
          </p:nvPr>
        </p:nvSpPr>
        <p:spPr/>
        <p:txBody>
          <a:bodyPr/>
          <a:lstStyle/>
          <a:p>
            <a:endParaRPr lang="en-US" smtId="4294967295"/>
          </a:p>
        </p:txBody>
      </p:sp>
      <p:sp>
        <p:nvSpPr>
          <p:cNvPr id="5" name="Slide Number Placeholder 4"/>
          <p:cNvSpPr>
            <a:spLocks noGrp="1"/>
          </p:cNvSpPr>
          <p:nvPr>
            <p:ph type="sldNum" sz="quarter" idx="3"/>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8FD0B7A-F5DD-4F40-B4CB-3B2C354B893A}" type="datetimeFigureOut">
              <a:rPr lang="en-US" smtClean="0" smtId="4294967295"/>
              <a:t>7/16/2019</a:t>
            </a:fld>
            <a:endParaRPr lang="en-US" smtId="4294967295"/>
          </a:p>
        </p:txBody>
      </p:sp>
      <p:sp>
        <p:nvSpPr>
          <p:cNvPr id="3" name="Footer Placeholder 2"/>
          <p:cNvSpPr>
            <a:spLocks noGrp="1"/>
          </p:cNvSpPr>
          <p:nvPr>
            <p:ph type="ftr" sz="quarter" idx="1"/>
          </p:nvPr>
        </p:nvSpPr>
        <p:spPr/>
        <p:txBody>
          <a:bodyPr/>
          <a:lstStyle/>
          <a:p>
            <a:endParaRPr lang="en-US" smtId="4294967295"/>
          </a:p>
        </p:txBody>
      </p:sp>
      <p:sp>
        <p:nvSpPr>
          <p:cNvPr id="4" name="Slide Number Placeholder 3"/>
          <p:cNvSpPr>
            <a:spLocks noGrp="1"/>
          </p:cNvSpPr>
          <p:nvPr>
            <p:ph type="sldNum" sz="quarter" idx="2"/>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lvl1pPr>
              <a:defRPr sz="3200" smtId="4294967295"/>
            </a:lvl1pPr>
            <a:lvl2pPr>
              <a:defRPr sz="2800" smtId="4294967295"/>
            </a:lvl2pPr>
            <a:lvl3pPr>
              <a:defRPr sz="2400" smtId="4294967295"/>
            </a:lvl3pPr>
            <a:lvl4pPr>
              <a:defRPr sz="2000" smtId="4294967295"/>
            </a:lvl4pPr>
            <a:lvl5pPr>
              <a:defRPr sz="2000" smtId="4294967295"/>
            </a:lvl5pPr>
            <a:lvl6pPr>
              <a:defRPr sz="2000" smtId="4294967295"/>
            </a:lvl6pPr>
            <a:lvl7pPr>
              <a:defRPr sz="2000" smtId="4294967295"/>
            </a:lvl7pPr>
            <a:lvl8pPr>
              <a:defRPr sz="2000" smtId="4294967295"/>
            </a:lvl8pPr>
            <a:lvl9pPr>
              <a:defRPr sz="20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Picture Placeholder 2"/>
          <p:cNvSpPr>
            <a:spLocks noGrp="1"/>
          </p:cNvSpPr>
          <p:nvPr>
            <p:ph type="pic" idx="1"/>
          </p:nvPr>
        </p:nvSpPr>
        <p:spPr/>
        <p:txBody>
          <a:bodyPr/>
          <a:lstStyle>
            <a:lvl1pPr marL="0" indent="0">
              <a:buNone/>
              <a:defRPr sz="3200" smtId="4294967295"/>
            </a:lvl1pPr>
            <a:lvl2pPr marL="457200" indent="0">
              <a:buNone/>
              <a:defRPr sz="2800" smtId="4294967295"/>
            </a:lvl2pPr>
            <a:lvl3pPr marL="914400" indent="0">
              <a:buNone/>
              <a:defRPr sz="2400" smtId="4294967295"/>
            </a:lvl3pPr>
            <a:lvl4pPr marL="1371600" indent="0">
              <a:buNone/>
              <a:defRPr sz="2000" smtId="4294967295"/>
            </a:lvl4pPr>
            <a:lvl5pPr marL="1828800" indent="0">
              <a:buNone/>
              <a:defRPr sz="2000" smtId="4294967295"/>
            </a:lvl5pPr>
            <a:lvl6pPr marL="2286000" indent="0">
              <a:buNone/>
              <a:defRPr sz="2000" smtId="4294967295"/>
            </a:lvl6pPr>
            <a:lvl7pPr marL="2743200" indent="0">
              <a:buNone/>
              <a:defRPr sz="2000" smtId="4294967295"/>
            </a:lvl7pPr>
            <a:lvl8pPr marL="3200400" indent="0">
              <a:buNone/>
              <a:defRPr sz="2000" smtId="4294967295"/>
            </a:lvl8pPr>
            <a:lvl9pPr marL="3657600" indent="0">
              <a:buNone/>
              <a:defRPr sz="2000" smtId="4294967295"/>
            </a:lvl9pPr>
          </a:lstStyle>
          <a:p>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vmlDrawing" Target="../drawings/vmlDrawing1.vml"/><Relationship Id="rId2" Type="http://schemas.openxmlformats.org/officeDocument/2006/relationships/slideLayout" Target="../slideLayouts/slideLayout13.xml"/><Relationship Id="rId16"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Id="4294967295">
                <a:solidFill>
                  <a:schemeClr val="tx1">
                    <a:tint val="75000"/>
                  </a:schemeClr>
                </a:solidFill>
              </a:defRPr>
            </a:lvl1p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Id="4294967295">
                <a:solidFill>
                  <a:schemeClr val="tx1">
                    <a:tint val="75000"/>
                  </a:schemeClr>
                </a:solidFill>
              </a:defRPr>
            </a:lvl1pPr>
          </a:lstStyle>
          <a:p>
            <a:endParaRPr lang="en-US" smtId="4294967295"/>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Id="4294967295">
                <a:solidFill>
                  <a:schemeClr val="tx1">
                    <a:tint val="75000"/>
                  </a:schemeClr>
                </a:solidFill>
              </a:defRPr>
            </a:lvl1pPr>
          </a:lstStyle>
          <a:p>
            <a:fld id="{93AE1883-0942-4AA3-9DB2-9C7C3A0314B1}" type="slidenum">
              <a:rPr lang="en-US" smtClean="0" smtId="4294967295"/>
              <a:t>‹#›</a:t>
            </a:fld>
            <a:endParaRPr lang="en-US" smtId="429496729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smtId="4294967295">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smtId="4294967295">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smtId="4294967295">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smtId="4294967295">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9pPr>
    </p:bodyStyle>
    <p:other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676183619"/>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1" name="think-cell Slide" r:id="rId14" imgW="0" imgH="0" progId="TCLayout.ActiveDocument.1">
                  <p:embed/>
                </p:oleObj>
              </mc:Choice>
              <mc:Fallback>
                <p:oleObj name="think-cell Slide" r:id="rId14" imgW="0" imgH="0" progId="TCLayout.ActiveDocument.1">
                  <p:embed/>
                  <p:pic>
                    <p:nvPicPr>
                      <p:cNvPr id="0" name="Picture 14"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935172291"/>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5.xml"/><Relationship Id="rId1" Type="http://schemas.openxmlformats.org/officeDocument/2006/relationships/tags" Target="../tags/tag194.xml"/><Relationship Id="rId4" Type="http://schemas.openxmlformats.org/officeDocument/2006/relationships/image" Target="../media/image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7.xml"/><Relationship Id="rId1" Type="http://schemas.openxmlformats.org/officeDocument/2006/relationships/tags" Target="../tags/tag196.xml"/><Relationship Id="rId4"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9.xml"/><Relationship Id="rId1" Type="http://schemas.openxmlformats.org/officeDocument/2006/relationships/tags" Target="../tags/tag198.xml"/><Relationship Id="rId4" Type="http://schemas.openxmlformats.org/officeDocument/2006/relationships/image" Target="../media/image5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1.xml"/><Relationship Id="rId1" Type="http://schemas.openxmlformats.org/officeDocument/2006/relationships/tags" Target="../tags/tag200.xml"/><Relationship Id="rId4"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3.xml"/><Relationship Id="rId1" Type="http://schemas.openxmlformats.org/officeDocument/2006/relationships/tags" Target="../tags/tag202.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tags" Target="../tags/tag51.xml"/><Relationship Id="rId39" Type="http://schemas.openxmlformats.org/officeDocument/2006/relationships/tags" Target="../tags/tag64.xml"/><Relationship Id="rId21" Type="http://schemas.openxmlformats.org/officeDocument/2006/relationships/tags" Target="../tags/tag46.xml"/><Relationship Id="rId34" Type="http://schemas.openxmlformats.org/officeDocument/2006/relationships/tags" Target="../tags/tag59.xml"/><Relationship Id="rId42" Type="http://schemas.openxmlformats.org/officeDocument/2006/relationships/tags" Target="../tags/tag67.xml"/><Relationship Id="rId47" Type="http://schemas.openxmlformats.org/officeDocument/2006/relationships/tags" Target="../tags/tag72.xml"/><Relationship Id="rId50" Type="http://schemas.openxmlformats.org/officeDocument/2006/relationships/tags" Target="../tags/tag75.xml"/><Relationship Id="rId55" Type="http://schemas.openxmlformats.org/officeDocument/2006/relationships/tags" Target="../tags/tag80.xml"/><Relationship Id="rId63" Type="http://schemas.openxmlformats.org/officeDocument/2006/relationships/tags" Target="../tags/tag88.xml"/><Relationship Id="rId68" Type="http://schemas.openxmlformats.org/officeDocument/2006/relationships/tags" Target="../tags/tag93.xml"/><Relationship Id="rId76" Type="http://schemas.openxmlformats.org/officeDocument/2006/relationships/tags" Target="../tags/tag101.xml"/><Relationship Id="rId7" Type="http://schemas.openxmlformats.org/officeDocument/2006/relationships/tags" Target="../tags/tag32.xml"/><Relationship Id="rId71" Type="http://schemas.openxmlformats.org/officeDocument/2006/relationships/tags" Target="../tags/tag96.xml"/><Relationship Id="rId2" Type="http://schemas.openxmlformats.org/officeDocument/2006/relationships/tags" Target="../tags/tag27.xml"/><Relationship Id="rId16" Type="http://schemas.openxmlformats.org/officeDocument/2006/relationships/tags" Target="../tags/tag41.xml"/><Relationship Id="rId29" Type="http://schemas.openxmlformats.org/officeDocument/2006/relationships/tags" Target="../tags/tag54.xml"/><Relationship Id="rId11" Type="http://schemas.openxmlformats.org/officeDocument/2006/relationships/tags" Target="../tags/tag36.xml"/><Relationship Id="rId24" Type="http://schemas.openxmlformats.org/officeDocument/2006/relationships/tags" Target="../tags/tag49.xml"/><Relationship Id="rId32" Type="http://schemas.openxmlformats.org/officeDocument/2006/relationships/tags" Target="../tags/tag57.xml"/><Relationship Id="rId37" Type="http://schemas.openxmlformats.org/officeDocument/2006/relationships/tags" Target="../tags/tag62.xml"/><Relationship Id="rId40" Type="http://schemas.openxmlformats.org/officeDocument/2006/relationships/tags" Target="../tags/tag65.xml"/><Relationship Id="rId45" Type="http://schemas.openxmlformats.org/officeDocument/2006/relationships/tags" Target="../tags/tag70.xml"/><Relationship Id="rId53" Type="http://schemas.openxmlformats.org/officeDocument/2006/relationships/tags" Target="../tags/tag78.xml"/><Relationship Id="rId58" Type="http://schemas.openxmlformats.org/officeDocument/2006/relationships/tags" Target="../tags/tag83.xml"/><Relationship Id="rId66" Type="http://schemas.openxmlformats.org/officeDocument/2006/relationships/tags" Target="../tags/tag91.xml"/><Relationship Id="rId74" Type="http://schemas.openxmlformats.org/officeDocument/2006/relationships/tags" Target="../tags/tag99.xml"/><Relationship Id="rId79" Type="http://schemas.openxmlformats.org/officeDocument/2006/relationships/tags" Target="../tags/tag104.xml"/><Relationship Id="rId5" Type="http://schemas.openxmlformats.org/officeDocument/2006/relationships/tags" Target="../tags/tag30.xml"/><Relationship Id="rId61" Type="http://schemas.openxmlformats.org/officeDocument/2006/relationships/tags" Target="../tags/tag86.xml"/><Relationship Id="rId82" Type="http://schemas.openxmlformats.org/officeDocument/2006/relationships/tags" Target="../tags/tag107.xml"/><Relationship Id="rId10" Type="http://schemas.openxmlformats.org/officeDocument/2006/relationships/tags" Target="../tags/tag35.xml"/><Relationship Id="rId19" Type="http://schemas.openxmlformats.org/officeDocument/2006/relationships/tags" Target="../tags/tag44.xml"/><Relationship Id="rId31" Type="http://schemas.openxmlformats.org/officeDocument/2006/relationships/tags" Target="../tags/tag56.xml"/><Relationship Id="rId44" Type="http://schemas.openxmlformats.org/officeDocument/2006/relationships/tags" Target="../tags/tag69.xml"/><Relationship Id="rId52" Type="http://schemas.openxmlformats.org/officeDocument/2006/relationships/tags" Target="../tags/tag77.xml"/><Relationship Id="rId60" Type="http://schemas.openxmlformats.org/officeDocument/2006/relationships/tags" Target="../tags/tag85.xml"/><Relationship Id="rId65" Type="http://schemas.openxmlformats.org/officeDocument/2006/relationships/tags" Target="../tags/tag90.xml"/><Relationship Id="rId73" Type="http://schemas.openxmlformats.org/officeDocument/2006/relationships/tags" Target="../tags/tag98.xml"/><Relationship Id="rId78" Type="http://schemas.openxmlformats.org/officeDocument/2006/relationships/tags" Target="../tags/tag103.xml"/><Relationship Id="rId81" Type="http://schemas.openxmlformats.org/officeDocument/2006/relationships/tags" Target="../tags/tag106.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tags" Target="../tags/tag47.xml"/><Relationship Id="rId27" Type="http://schemas.openxmlformats.org/officeDocument/2006/relationships/tags" Target="../tags/tag52.xml"/><Relationship Id="rId30" Type="http://schemas.openxmlformats.org/officeDocument/2006/relationships/tags" Target="../tags/tag55.xml"/><Relationship Id="rId35" Type="http://schemas.openxmlformats.org/officeDocument/2006/relationships/tags" Target="../tags/tag60.xml"/><Relationship Id="rId43" Type="http://schemas.openxmlformats.org/officeDocument/2006/relationships/tags" Target="../tags/tag68.xml"/><Relationship Id="rId48" Type="http://schemas.openxmlformats.org/officeDocument/2006/relationships/tags" Target="../tags/tag73.xml"/><Relationship Id="rId56" Type="http://schemas.openxmlformats.org/officeDocument/2006/relationships/tags" Target="../tags/tag81.xml"/><Relationship Id="rId64" Type="http://schemas.openxmlformats.org/officeDocument/2006/relationships/tags" Target="../tags/tag89.xml"/><Relationship Id="rId69" Type="http://schemas.openxmlformats.org/officeDocument/2006/relationships/tags" Target="../tags/tag94.xml"/><Relationship Id="rId77" Type="http://schemas.openxmlformats.org/officeDocument/2006/relationships/tags" Target="../tags/tag102.xml"/><Relationship Id="rId8" Type="http://schemas.openxmlformats.org/officeDocument/2006/relationships/tags" Target="../tags/tag33.xml"/><Relationship Id="rId51" Type="http://schemas.openxmlformats.org/officeDocument/2006/relationships/tags" Target="../tags/tag76.xml"/><Relationship Id="rId72" Type="http://schemas.openxmlformats.org/officeDocument/2006/relationships/tags" Target="../tags/tag97.xml"/><Relationship Id="rId80" Type="http://schemas.openxmlformats.org/officeDocument/2006/relationships/tags" Target="../tags/tag105.xml"/><Relationship Id="rId3" Type="http://schemas.openxmlformats.org/officeDocument/2006/relationships/tags" Target="../tags/tag28.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tags" Target="../tags/tag50.xml"/><Relationship Id="rId33" Type="http://schemas.openxmlformats.org/officeDocument/2006/relationships/tags" Target="../tags/tag58.xml"/><Relationship Id="rId38" Type="http://schemas.openxmlformats.org/officeDocument/2006/relationships/tags" Target="../tags/tag63.xml"/><Relationship Id="rId46" Type="http://schemas.openxmlformats.org/officeDocument/2006/relationships/tags" Target="../tags/tag71.xml"/><Relationship Id="rId59" Type="http://schemas.openxmlformats.org/officeDocument/2006/relationships/tags" Target="../tags/tag84.xml"/><Relationship Id="rId67" Type="http://schemas.openxmlformats.org/officeDocument/2006/relationships/tags" Target="../tags/tag92.xml"/><Relationship Id="rId20" Type="http://schemas.openxmlformats.org/officeDocument/2006/relationships/tags" Target="../tags/tag45.xml"/><Relationship Id="rId41" Type="http://schemas.openxmlformats.org/officeDocument/2006/relationships/tags" Target="../tags/tag66.xml"/><Relationship Id="rId54" Type="http://schemas.openxmlformats.org/officeDocument/2006/relationships/tags" Target="../tags/tag79.xml"/><Relationship Id="rId62" Type="http://schemas.openxmlformats.org/officeDocument/2006/relationships/tags" Target="../tags/tag87.xml"/><Relationship Id="rId70" Type="http://schemas.openxmlformats.org/officeDocument/2006/relationships/tags" Target="../tags/tag95.xml"/><Relationship Id="rId75" Type="http://schemas.openxmlformats.org/officeDocument/2006/relationships/tags" Target="../tags/tag100.xml"/><Relationship Id="rId83" Type="http://schemas.openxmlformats.org/officeDocument/2006/relationships/slideLayout" Target="../slideLayouts/slideLayout13.xml"/><Relationship Id="rId1" Type="http://schemas.openxmlformats.org/officeDocument/2006/relationships/tags" Target="../tags/tag26.xml"/><Relationship Id="rId6" Type="http://schemas.openxmlformats.org/officeDocument/2006/relationships/tags" Target="../tags/tag31.xml"/><Relationship Id="rId15" Type="http://schemas.openxmlformats.org/officeDocument/2006/relationships/tags" Target="../tags/tag40.xml"/><Relationship Id="rId23" Type="http://schemas.openxmlformats.org/officeDocument/2006/relationships/tags" Target="../tags/tag48.xml"/><Relationship Id="rId28" Type="http://schemas.openxmlformats.org/officeDocument/2006/relationships/tags" Target="../tags/tag53.xml"/><Relationship Id="rId36" Type="http://schemas.openxmlformats.org/officeDocument/2006/relationships/tags" Target="../tags/tag61.xml"/><Relationship Id="rId49" Type="http://schemas.openxmlformats.org/officeDocument/2006/relationships/tags" Target="../tags/tag74.xml"/><Relationship Id="rId57" Type="http://schemas.openxmlformats.org/officeDocument/2006/relationships/tags" Target="../tags/tag8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7.xml"/><Relationship Id="rId1" Type="http://schemas.openxmlformats.org/officeDocument/2006/relationships/tags" Target="../tags/tag206.xml"/><Relationship Id="rId4"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9.xml"/><Relationship Id="rId1" Type="http://schemas.openxmlformats.org/officeDocument/2006/relationships/tags" Target="../tags/tag208.xml"/><Relationship Id="rId4" Type="http://schemas.openxmlformats.org/officeDocument/2006/relationships/image" Target="../media/image5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11.xml"/><Relationship Id="rId1" Type="http://schemas.openxmlformats.org/officeDocument/2006/relationships/tags" Target="../tags/tag210.xml"/><Relationship Id="rId4" Type="http://schemas.openxmlformats.org/officeDocument/2006/relationships/image" Target="../media/image5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13.xml"/><Relationship Id="rId1" Type="http://schemas.openxmlformats.org/officeDocument/2006/relationships/tags" Target="../tags/tag212.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15.xml"/><Relationship Id="rId1" Type="http://schemas.openxmlformats.org/officeDocument/2006/relationships/tags" Target="../tags/tag214.xml"/><Relationship Id="rId4" Type="http://schemas.openxmlformats.org/officeDocument/2006/relationships/image" Target="../media/image5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17.xml"/><Relationship Id="rId1" Type="http://schemas.openxmlformats.org/officeDocument/2006/relationships/tags" Target="../tags/tag216.xml"/><Relationship Id="rId4" Type="http://schemas.openxmlformats.org/officeDocument/2006/relationships/image" Target="../media/image5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19.xml"/><Relationship Id="rId1" Type="http://schemas.openxmlformats.org/officeDocument/2006/relationships/tags" Target="../tags/tag218.xml"/><Relationship Id="rId4" Type="http://schemas.openxmlformats.org/officeDocument/2006/relationships/image" Target="../media/image6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1.xml"/><Relationship Id="rId1" Type="http://schemas.openxmlformats.org/officeDocument/2006/relationships/tags" Target="../tags/tag220.xml"/><Relationship Id="rId4" Type="http://schemas.openxmlformats.org/officeDocument/2006/relationships/image" Target="../media/image6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3.xml"/><Relationship Id="rId1" Type="http://schemas.openxmlformats.org/officeDocument/2006/relationships/tags" Target="../tags/tag222.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5.xml"/><Relationship Id="rId1" Type="http://schemas.openxmlformats.org/officeDocument/2006/relationships/tags" Target="../tags/tag224.xml"/><Relationship Id="rId4" Type="http://schemas.openxmlformats.org/officeDocument/2006/relationships/image" Target="../media/image6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7.xml"/><Relationship Id="rId1" Type="http://schemas.openxmlformats.org/officeDocument/2006/relationships/tags" Target="../tags/tag226.xml"/><Relationship Id="rId4" Type="http://schemas.openxmlformats.org/officeDocument/2006/relationships/image" Target="../media/image6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9.xml"/><Relationship Id="rId1" Type="http://schemas.openxmlformats.org/officeDocument/2006/relationships/tags" Target="../tags/tag228.xml"/><Relationship Id="rId4"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31.xml"/><Relationship Id="rId1" Type="http://schemas.openxmlformats.org/officeDocument/2006/relationships/tags" Target="../tags/tag230.xml"/><Relationship Id="rId4" Type="http://schemas.openxmlformats.org/officeDocument/2006/relationships/image" Target="../media/image6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33.xml"/><Relationship Id="rId1" Type="http://schemas.openxmlformats.org/officeDocument/2006/relationships/tags" Target="../tags/tag232.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35.xml"/><Relationship Id="rId1" Type="http://schemas.openxmlformats.org/officeDocument/2006/relationships/tags" Target="../tags/tag234.xml"/><Relationship Id="rId4" Type="http://schemas.openxmlformats.org/officeDocument/2006/relationships/image" Target="../media/image6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37.xml"/><Relationship Id="rId1" Type="http://schemas.openxmlformats.org/officeDocument/2006/relationships/tags" Target="../tags/tag236.xml"/><Relationship Id="rId4" Type="http://schemas.openxmlformats.org/officeDocument/2006/relationships/image" Target="../media/image6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39.xml"/><Relationship Id="rId1" Type="http://schemas.openxmlformats.org/officeDocument/2006/relationships/tags" Target="../tags/tag238.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7.xml"/><Relationship Id="rId1" Type="http://schemas.openxmlformats.org/officeDocument/2006/relationships/tags" Target="../tags/tag116.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3.xml"/><Relationship Id="rId1" Type="http://schemas.openxmlformats.org/officeDocument/2006/relationships/tags" Target="../tags/tag12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9.xml"/><Relationship Id="rId1" Type="http://schemas.openxmlformats.org/officeDocument/2006/relationships/tags" Target="../tags/tag128.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1.xml"/><Relationship Id="rId1" Type="http://schemas.openxmlformats.org/officeDocument/2006/relationships/tags" Target="../tags/tag130.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5.xml"/><Relationship Id="rId1" Type="http://schemas.openxmlformats.org/officeDocument/2006/relationships/tags" Target="../tags/tag134.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1.xml"/><Relationship Id="rId1" Type="http://schemas.openxmlformats.org/officeDocument/2006/relationships/tags" Target="../tags/tag140.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7.xml"/><Relationship Id="rId1" Type="http://schemas.openxmlformats.org/officeDocument/2006/relationships/tags" Target="../tags/tag146.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9.xml"/><Relationship Id="rId1" Type="http://schemas.openxmlformats.org/officeDocument/2006/relationships/tags" Target="../tags/tag148.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3.xml"/><Relationship Id="rId1" Type="http://schemas.openxmlformats.org/officeDocument/2006/relationships/tags" Target="../tags/tag15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5.xml"/><Relationship Id="rId1" Type="http://schemas.openxmlformats.org/officeDocument/2006/relationships/tags" Target="../tags/tag154.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7.xml"/><Relationship Id="rId1" Type="http://schemas.openxmlformats.org/officeDocument/2006/relationships/tags" Target="../tags/tag156.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9.xml"/><Relationship Id="rId1" Type="http://schemas.openxmlformats.org/officeDocument/2006/relationships/tags" Target="../tags/tag158.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1.xml"/><Relationship Id="rId1" Type="http://schemas.openxmlformats.org/officeDocument/2006/relationships/tags" Target="../tags/tag160.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5.xml"/><Relationship Id="rId1" Type="http://schemas.openxmlformats.org/officeDocument/2006/relationships/tags" Target="../tags/tag164.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7.xml"/><Relationship Id="rId1" Type="http://schemas.openxmlformats.org/officeDocument/2006/relationships/tags" Target="../tags/tag166.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9.xml"/><Relationship Id="rId1" Type="http://schemas.openxmlformats.org/officeDocument/2006/relationships/tags" Target="../tags/tag168.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1.xml"/><Relationship Id="rId1" Type="http://schemas.openxmlformats.org/officeDocument/2006/relationships/tags" Target="../tags/tag170.xml"/><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3.xml"/><Relationship Id="rId1" Type="http://schemas.openxmlformats.org/officeDocument/2006/relationships/tags" Target="../tags/tag17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9.xml"/><Relationship Id="rId1" Type="http://schemas.openxmlformats.org/officeDocument/2006/relationships/tags" Target="../tags/tag178.xml"/><Relationship Id="rId4"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83.xml"/><Relationship Id="rId1" Type="http://schemas.openxmlformats.org/officeDocument/2006/relationships/tags" Target="../tags/tag182.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85.xml"/><Relationship Id="rId1" Type="http://schemas.openxmlformats.org/officeDocument/2006/relationships/tags" Target="../tags/tag184.xml"/><Relationship Id="rId4" Type="http://schemas.openxmlformats.org/officeDocument/2006/relationships/image" Target="../media/image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89.xml"/><Relationship Id="rId1" Type="http://schemas.openxmlformats.org/officeDocument/2006/relationships/tags" Target="../tags/tag188.xml"/><Relationship Id="rId4" Type="http://schemas.openxmlformats.org/officeDocument/2006/relationships/image" Target="../media/image4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1.xml"/><Relationship Id="rId1" Type="http://schemas.openxmlformats.org/officeDocument/2006/relationships/tags" Target="../tags/tag190.xml"/><Relationship Id="rId4" Type="http://schemas.openxmlformats.org/officeDocument/2006/relationships/image" Target="../media/image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376586" y="5157192"/>
            <a:ext cx="5360640" cy="504118"/>
          </a:xfrm>
        </p:spPr>
        <p:txBody>
          <a:bodyPr/>
          <a:lstStyle/>
          <a:p>
            <a:pPr>
              <a:lnSpc>
                <a:spcPct val="130000"/>
              </a:lnSpc>
            </a:pPr>
            <a:r>
              <a:rPr lang="en-US" altLang="ko-KR" sz="1600" smtClean="0"/>
              <a:t>2016. 12 </a:t>
            </a:r>
            <a:endParaRPr lang="en-US" altLang="ko-KR" sz="1600"/>
          </a:p>
          <a:p>
            <a:pPr>
              <a:lnSpc>
                <a:spcPct val="130000"/>
              </a:lnSpc>
            </a:pPr>
            <a:r>
              <a:rPr lang="ko-KR" altLang="en-US" sz="1600" smtClean="0"/>
              <a:t>비씨카드 빅데이터센터  </a:t>
            </a:r>
            <a:endParaRPr lang="en-US" altLang="ko-KR" sz="1600" smtClean="0"/>
          </a:p>
        </p:txBody>
      </p:sp>
      <p:sp>
        <p:nvSpPr>
          <p:cNvPr id="8" name="Rectangle 10"/>
          <p:cNvSpPr>
            <a:spLocks noChangeArrowheads="1"/>
          </p:cNvSpPr>
          <p:nvPr/>
        </p:nvSpPr>
        <p:spPr bwMode="auto">
          <a:xfrm>
            <a:off x="7482481" y="872716"/>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
        <p:nvSpPr>
          <p:cNvPr id="6" name="제목 1"/>
          <p:cNvSpPr txBox="1"/>
          <p:nvPr/>
        </p:nvSpPr>
        <p:spPr>
          <a:xfrm>
            <a:off x="467544" y="1864422"/>
            <a:ext cx="8226254" cy="677108"/>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50000"/>
              </a:lnSpc>
            </a:pPr>
            <a:r>
              <a:rPr lang="en-US" altLang="ko-KR" sz="3200" smtClean="0"/>
              <a:t>2. </a:t>
            </a:r>
            <a:r>
              <a:rPr sz="3200" smtClean="0"/>
              <a:t>상권 및 지역 분석을 통한 활성화 방안 제시</a:t>
            </a:r>
            <a:endParaRPr lang="en-US" altLang="ko-KR" sz="3200" smtClean="0"/>
          </a:p>
        </p:txBody>
      </p:sp>
      <p:sp>
        <p:nvSpPr>
          <p:cNvPr id="9" name="TextBox 8"/>
          <p:cNvSpPr txBox="1"/>
          <p:nvPr/>
        </p:nvSpPr>
        <p:spPr>
          <a:xfrm>
            <a:off x="391393" y="6244889"/>
            <a:ext cx="8213056" cy="38985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ko-KR" altLang="en-US" sz="1100">
                <a:solidFill>
                  <a:srgbClr val="FF0000"/>
                </a:solidFill>
              </a:rPr>
              <a:t>본 보고서는 </a:t>
            </a:r>
            <a:r>
              <a:rPr lang="ko-KR" altLang="en-US" sz="1100" smtClean="0">
                <a:solidFill>
                  <a:srgbClr val="FF0000"/>
                </a:solidFill>
              </a:rPr>
              <a:t>제주특별자치도에서 </a:t>
            </a:r>
            <a:r>
              <a:rPr lang="ko-KR" altLang="en-US" sz="1100">
                <a:solidFill>
                  <a:srgbClr val="FF0000"/>
                </a:solidFill>
              </a:rPr>
              <a:t>의뢰한 주제별로 </a:t>
            </a:r>
            <a:r>
              <a:rPr lang="en-US" altLang="ko-KR" sz="1100">
                <a:solidFill>
                  <a:srgbClr val="FF0000"/>
                </a:solidFill>
              </a:rPr>
              <a:t>BC</a:t>
            </a:r>
            <a:r>
              <a:rPr lang="ko-KR" altLang="en-US" sz="1100">
                <a:solidFill>
                  <a:srgbClr val="FF0000"/>
                </a:solidFill>
              </a:rPr>
              <a:t>카드에서 작성한 자료로 </a:t>
            </a:r>
            <a:endParaRPr lang="en-US" altLang="ko-KR" sz="1100" smtClean="0">
              <a:solidFill>
                <a:srgbClr val="FF0000"/>
              </a:solidFill>
            </a:endParaRPr>
          </a:p>
          <a:p>
            <a:pPr>
              <a:spcBef>
                <a:spcPts val="400"/>
              </a:spcBef>
              <a:buClr>
                <a:srgbClr val="000000"/>
              </a:buClr>
              <a:buSzTx/>
            </a:pPr>
            <a:r>
              <a:rPr lang="en-US" altLang="ko-KR" sz="1100" smtClean="0">
                <a:solidFill>
                  <a:srgbClr val="FF0000"/>
                </a:solidFill>
              </a:rPr>
              <a:t>1</a:t>
            </a:r>
            <a:r>
              <a:rPr lang="en-US" altLang="ko-KR" sz="1100">
                <a:solidFill>
                  <a:srgbClr val="FF0000"/>
                </a:solidFill>
              </a:rPr>
              <a:t>)</a:t>
            </a:r>
            <a:r>
              <a:rPr lang="ko-KR" altLang="en-US" sz="1100">
                <a:solidFill>
                  <a:srgbClr val="FF0000"/>
                </a:solidFill>
              </a:rPr>
              <a:t>상업적인 목적으로 사용할 수 없으며</a:t>
            </a:r>
            <a:r>
              <a:rPr lang="en-US" altLang="ko-KR" sz="1100">
                <a:solidFill>
                  <a:srgbClr val="FF0000"/>
                </a:solidFill>
              </a:rPr>
              <a:t>, </a:t>
            </a:r>
            <a:r>
              <a:rPr lang="en-US" altLang="ko-KR" sz="1100" smtClean="0">
                <a:solidFill>
                  <a:srgbClr val="FF0000"/>
                </a:solidFill>
              </a:rPr>
              <a:t>2</a:t>
            </a:r>
            <a:r>
              <a:rPr lang="en-US" altLang="ko-KR" sz="1100">
                <a:solidFill>
                  <a:srgbClr val="FF0000"/>
                </a:solidFill>
              </a:rPr>
              <a:t>)</a:t>
            </a:r>
            <a:r>
              <a:rPr lang="ko-KR" altLang="en-US" sz="1100">
                <a:solidFill>
                  <a:srgbClr val="FF0000"/>
                </a:solidFill>
              </a:rPr>
              <a:t>타 목적으로 전체 혹은 일부를 사용 시</a:t>
            </a:r>
            <a:r>
              <a:rPr lang="en-US" altLang="ko-KR" sz="1100">
                <a:solidFill>
                  <a:srgbClr val="FF0000"/>
                </a:solidFill>
              </a:rPr>
              <a:t>, </a:t>
            </a:r>
            <a:r>
              <a:rPr lang="ko-KR" altLang="en-US" sz="1100">
                <a:solidFill>
                  <a:srgbClr val="FF0000"/>
                </a:solidFill>
              </a:rPr>
              <a:t>작성 출처가 </a:t>
            </a:r>
            <a:r>
              <a:rPr lang="en-US" altLang="ko-KR" sz="1100">
                <a:solidFill>
                  <a:srgbClr val="FF0000"/>
                </a:solidFill>
              </a:rPr>
              <a:t>BC</a:t>
            </a:r>
            <a:r>
              <a:rPr lang="ko-KR" altLang="en-US" sz="1100">
                <a:solidFill>
                  <a:srgbClr val="FF0000"/>
                </a:solidFill>
              </a:rPr>
              <a:t>카드임을 명확히 밝혀주시기 바랍니다</a:t>
            </a:r>
            <a:r>
              <a:rPr lang="en-US" altLang="ko-KR" sz="1100">
                <a:solidFill>
                  <a:srgbClr val="FF0000"/>
                </a:solidFill>
              </a:rPr>
              <a:t>.</a:t>
            </a:r>
            <a:endParaRPr lang="ko-KR" altLang="en-US" sz="1100" b="0" noProof="0" smtClean="0">
              <a:solidFill>
                <a:srgbClr val="FF0000"/>
              </a:solidFill>
              <a:cs typeface="Arial Narrow" pitchFamily="34" charset="0"/>
            </a:endParaRPr>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5877272"/>
            <a:ext cx="1800000" cy="479508"/>
          </a:xfrm>
          <a:prstGeom prst="rect">
            <a:avLst/>
          </a:prstGeom>
        </p:spPr>
      </p:pic>
    </p:spTree>
    <p:extLst>
      <p:ext uri="{BB962C8B-B14F-4D97-AF65-F5344CB8AC3E}">
        <p14:creationId xmlns:p14="http://schemas.microsoft.com/office/powerpoint/2010/main" val="245371586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행사내용에 따른 축제 비교</a:t>
            </a:r>
            <a:endParaRPr lang="ko-KR" altLang="en-US"/>
          </a:p>
        </p:txBody>
      </p:sp>
      <p:sp>
        <p:nvSpPr>
          <p:cNvPr id="3" name="제목 2"/>
          <p:cNvSpPr>
            <a:spLocks noGrp="1"/>
          </p:cNvSpPr>
          <p:nvPr>
            <p:ph type="title"/>
          </p:nvPr>
        </p:nvSpPr>
        <p:spPr/>
        <p:txBody>
          <a:bodyPr/>
          <a:lstStyle/>
          <a:p>
            <a:r>
              <a:rPr lang="ko-KR" altLang="en-US" smtClean="0"/>
              <a:t>     행사 및 기간에 따른 축제 특성 비교</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470039"/>
            <a:ext cx="547260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141806"/>
            <a:ext cx="550861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문화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관람형 행사</a:t>
            </a:r>
          </a:p>
        </p:txBody>
      </p:sp>
      <p:sp>
        <p:nvSpPr>
          <p:cNvPr id="12" name="직사각형 11"/>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관광자원을 바탕으로 한 문화 </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관람형 축제가 전체 </a:t>
            </a:r>
            <a:r>
              <a:rPr lang="en-US" altLang="ko-KR" sz="1600" spc="100">
                <a:ln>
                  <a:solidFill>
                    <a:prstClr val="black">
                      <a:alpha val="20000"/>
                    </a:prstClr>
                  </a:solidFill>
                </a:ln>
                <a:solidFill>
                  <a:srgbClr val="000000"/>
                </a:solidFill>
                <a:latin typeface="NOVA Bold"/>
                <a:ea typeface="NOVA Bold"/>
                <a:cs typeface="Arial" pitchFamily="34" charset="0"/>
              </a:rPr>
              <a:t>66</a:t>
            </a:r>
            <a:r>
              <a:rPr lang="ko-KR" altLang="en-US" sz="1600" spc="100">
                <a:ln>
                  <a:solidFill>
                    <a:prstClr val="black">
                      <a:alpha val="20000"/>
                    </a:prstClr>
                  </a:solidFill>
                </a:ln>
                <a:solidFill>
                  <a:srgbClr val="000000"/>
                </a:solidFill>
                <a:latin typeface="NOVA Bold"/>
                <a:ea typeface="NOVA Bold"/>
                <a:cs typeface="Arial" pitchFamily="34" charset="0"/>
              </a:rPr>
              <a:t>개 중 </a:t>
            </a:r>
            <a:r>
              <a:rPr lang="en-US" altLang="ko-KR" sz="1600" spc="100">
                <a:ln>
                  <a:solidFill>
                    <a:prstClr val="black">
                      <a:alpha val="20000"/>
                    </a:prstClr>
                  </a:solidFill>
                </a:ln>
                <a:solidFill>
                  <a:srgbClr val="000000"/>
                </a:solidFill>
                <a:latin typeface="NOVA Bold"/>
                <a:ea typeface="NOVA Bold"/>
                <a:cs typeface="Arial" pitchFamily="34" charset="0"/>
              </a:rPr>
              <a:t>47</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(71%), </a:t>
            </a:r>
            <a:r>
              <a:rPr lang="ko-KR" altLang="en-US" sz="1600" spc="100">
                <a:ln>
                  <a:solidFill>
                    <a:prstClr val="black">
                      <a:alpha val="20000"/>
                    </a:prstClr>
                  </a:solidFill>
                </a:ln>
                <a:solidFill>
                  <a:srgbClr val="000000"/>
                </a:solidFill>
                <a:latin typeface="NOVA Bold"/>
                <a:ea typeface="NOVA Bold"/>
                <a:cs typeface="Arial" pitchFamily="34" charset="0"/>
              </a:rPr>
              <a:t>참여형 축제가 </a:t>
            </a:r>
            <a:r>
              <a:rPr lang="en-US" altLang="ko-KR" sz="1600" spc="100">
                <a:ln>
                  <a:solidFill>
                    <a:prstClr val="black">
                      <a:alpha val="20000"/>
                    </a:prstClr>
                  </a:solidFill>
                </a:ln>
                <a:solidFill>
                  <a:srgbClr val="000000"/>
                </a:solidFill>
                <a:latin typeface="NOVA Bold"/>
                <a:ea typeface="NOVA Bold"/>
                <a:cs typeface="Arial" pitchFamily="34" charset="0"/>
              </a:rPr>
              <a:t>19</a:t>
            </a:r>
            <a:r>
              <a:rPr lang="ko-KR" altLang="en-US" sz="1600" spc="100">
                <a:ln>
                  <a:solidFill>
                    <a:prstClr val="black">
                      <a:alpha val="20000"/>
                    </a:prstClr>
                  </a:solidFill>
                </a:ln>
                <a:solidFill>
                  <a:srgbClr val="000000"/>
                </a:solidFill>
                <a:latin typeface="NOVA Bold"/>
                <a:ea typeface="NOVA Bold"/>
                <a:cs typeface="Arial" pitchFamily="34" charset="0"/>
              </a:rPr>
              <a:t>개 </a:t>
            </a:r>
            <a:r>
              <a:rPr lang="en-US" altLang="ko-KR" sz="1600" spc="100">
                <a:ln>
                  <a:solidFill>
                    <a:prstClr val="black">
                      <a:alpha val="20000"/>
                    </a:prstClr>
                  </a:solidFill>
                </a:ln>
                <a:solidFill>
                  <a:srgbClr val="000000"/>
                </a:solidFill>
                <a:latin typeface="NOVA Bold"/>
                <a:ea typeface="NOVA Bold"/>
                <a:cs typeface="Arial" pitchFamily="34" charset="0"/>
              </a:rPr>
              <a:t>(29%) </a:t>
            </a:r>
            <a:r>
              <a:rPr lang="ko-KR" altLang="en-US" sz="1600" spc="100">
                <a:ln>
                  <a:solidFill>
                    <a:prstClr val="black">
                      <a:alpha val="20000"/>
                    </a:prstClr>
                  </a:solidFill>
                </a:ln>
                <a:solidFill>
                  <a:srgbClr val="000000"/>
                </a:solidFill>
                <a:latin typeface="NOVA Bold"/>
                <a:ea typeface="NOVA Bold"/>
                <a:cs typeface="Arial" pitchFamily="34" charset="0"/>
              </a:rPr>
              <a:t>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참여형 축제가 점차 확대되어 가고 있는 추세임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0" name="TextBox 19"/>
          <p:cNvSpPr txBox="1"/>
          <p:nvPr/>
        </p:nvSpPr>
        <p:spPr>
          <a:xfrm>
            <a:off x="6228183" y="2141806"/>
            <a:ext cx="2628291"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참여형 행사</a:t>
            </a:r>
          </a:p>
        </p:txBody>
      </p:sp>
      <p:sp>
        <p:nvSpPr>
          <p:cNvPr id="26" name="모서리가 둥근 직사각형 25"/>
          <p:cNvSpPr/>
          <p:nvPr>
            <p:custDataLst>
              <p:tags r:id="rId1"/>
            </p:custDataLst>
          </p:nvPr>
        </p:nvSpPr>
        <p:spPr bwMode="gray">
          <a:xfrm>
            <a:off x="6192180" y="2599833"/>
            <a:ext cx="2664295" cy="3744416"/>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93663" indent="-93663" latinLnBrk="0">
              <a:buFont typeface="Arial" panose="020B0604020202020204" pitchFamily="34" charset="0"/>
              <a:buChar char="•"/>
            </a:pPr>
            <a:r>
              <a:rPr lang="ko-KR" altLang="en-US" sz="1300" kern="0" spc="-60">
                <a:solidFill>
                  <a:srgbClr val="000000"/>
                </a:solidFill>
              </a:rPr>
              <a:t>김녕</a:t>
            </a:r>
            <a:r>
              <a:rPr lang="en-US" altLang="ko-KR" sz="1300" kern="0" spc="-60">
                <a:solidFill>
                  <a:srgbClr val="000000"/>
                </a:solidFill>
              </a:rPr>
              <a:t>, </a:t>
            </a:r>
            <a:r>
              <a:rPr lang="ko-KR" altLang="en-US" sz="1300" kern="0" spc="-60">
                <a:solidFill>
                  <a:srgbClr val="000000"/>
                </a:solidFill>
              </a:rPr>
              <a:t>월정 지질트레일 길 열림 행사</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성산 오조 지질트레일 길 열림 행사</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제주올레걷기축제</a:t>
            </a:r>
            <a:r>
              <a:rPr lang="en-US" altLang="ko-KR" sz="1300" kern="0" spc="-60">
                <a:solidFill>
                  <a:srgbClr val="000000"/>
                </a:solidFill>
              </a:rPr>
              <a:t>, </a:t>
            </a:r>
            <a:r>
              <a:rPr lang="ko-KR" altLang="en-US" sz="1300" kern="0" spc="-60">
                <a:solidFill>
                  <a:srgbClr val="000000"/>
                </a:solidFill>
              </a:rPr>
              <a:t>최남단 방어축제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서귀포 겨울바다 펭귄 수영대회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국립제주박물관 설날 한마당</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제주목관아 설맞이 민속놀이마당</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서귀포 유채꽃 국제걷기대회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한라산 청정 고사리축제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중문골프장 달빛걷기</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보목 자리돔축제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제주국제관광마라톤축제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사려니숲 에코힐링</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거문오름 국제트레킹대회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삼양 검은모래 해변축제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이호테우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도두 오래물 축제</a:t>
            </a:r>
            <a:r>
              <a:rPr lang="en-US" altLang="ko-KR" sz="1300" kern="0" spc="-60">
                <a:solidFill>
                  <a:srgbClr val="000000"/>
                </a:solidFill>
              </a:rPr>
              <a:t>, </a:t>
            </a:r>
            <a:r>
              <a:rPr lang="ko-KR" altLang="en-US" sz="1300" kern="0" spc="-60">
                <a:solidFill>
                  <a:srgbClr val="000000"/>
                </a:solidFill>
              </a:rPr>
              <a:t>쇠소깍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레저스포츠대축제</a:t>
            </a:r>
          </a:p>
        </p:txBody>
      </p:sp>
      <p:cxnSp>
        <p:nvCxnSpPr>
          <p:cNvPr id="28" name="직선 연결선 27"/>
          <p:cNvCxnSpPr/>
          <p:nvPr/>
        </p:nvCxnSpPr>
        <p:spPr>
          <a:xfrm>
            <a:off x="6192180" y="2470039"/>
            <a:ext cx="2664295"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모서리가 둥근 직사각형 12"/>
          <p:cNvSpPr/>
          <p:nvPr>
            <p:custDataLst>
              <p:tags r:id="rId2"/>
            </p:custDataLst>
          </p:nvPr>
        </p:nvSpPr>
        <p:spPr bwMode="gray">
          <a:xfrm>
            <a:off x="359533" y="2600577"/>
            <a:ext cx="2664295" cy="3744416"/>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93663" indent="-93663" latinLnBrk="0">
              <a:buFont typeface="Arial" panose="020B0604020202020204" pitchFamily="34" charset="0"/>
              <a:buChar char="•"/>
            </a:pPr>
            <a:r>
              <a:rPr lang="ko-KR" altLang="en-US" sz="1300" kern="0" spc="-60">
                <a:solidFill>
                  <a:srgbClr val="000000"/>
                </a:solidFill>
              </a:rPr>
              <a:t>제주 전통문화 </a:t>
            </a:r>
            <a:r>
              <a:rPr lang="en-US" altLang="ko-KR" sz="1300" kern="0" spc="-60">
                <a:solidFill>
                  <a:srgbClr val="000000"/>
                </a:solidFill>
              </a:rPr>
              <a:t>EXPO</a:t>
            </a:r>
          </a:p>
          <a:p>
            <a:pPr marL="93663" indent="-93663" latinLnBrk="0">
              <a:buFont typeface="Arial" panose="020B0604020202020204" pitchFamily="34" charset="0"/>
              <a:buChar char="•"/>
            </a:pPr>
            <a:r>
              <a:rPr lang="ko-KR" altLang="en-US" sz="1300" kern="0" spc="-60">
                <a:solidFill>
                  <a:srgbClr val="000000"/>
                </a:solidFill>
              </a:rPr>
              <a:t>제주 서사라 문화거리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우도 섬축제</a:t>
            </a:r>
            <a:r>
              <a:rPr lang="en-US" altLang="ko-KR" sz="1300" kern="0" spc="-60">
                <a:solidFill>
                  <a:srgbClr val="000000"/>
                </a:solidFill>
              </a:rPr>
              <a:t>, </a:t>
            </a:r>
            <a:r>
              <a:rPr lang="ko-KR" altLang="en-US" sz="1300" kern="0" spc="-60">
                <a:solidFill>
                  <a:srgbClr val="000000"/>
                </a:solidFill>
              </a:rPr>
              <a:t>산지천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해녀축제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서귀포 칠십리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프린지페스티벌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탐라문화재</a:t>
            </a:r>
            <a:r>
              <a:rPr lang="en-US" altLang="ko-KR" sz="1300" kern="0" spc="-60">
                <a:solidFill>
                  <a:srgbClr val="000000"/>
                </a:solidFill>
              </a:rPr>
              <a:t>, </a:t>
            </a:r>
            <a:r>
              <a:rPr lang="ko-KR" altLang="en-US" sz="1300" kern="0" spc="-60">
                <a:solidFill>
                  <a:srgbClr val="000000"/>
                </a:solidFill>
              </a:rPr>
              <a:t>제주 마</a:t>
            </a:r>
            <a:r>
              <a:rPr lang="en-US" altLang="ko-KR" sz="1300" kern="0" spc="-60">
                <a:solidFill>
                  <a:srgbClr val="000000"/>
                </a:solidFill>
              </a:rPr>
              <a:t>(</a:t>
            </a:r>
            <a:r>
              <a:rPr lang="ko-KR" altLang="en-US" sz="1300" kern="0" spc="-60">
                <a:solidFill>
                  <a:srgbClr val="000000"/>
                </a:solidFill>
              </a:rPr>
              <a:t>馬</a:t>
            </a:r>
            <a:r>
              <a:rPr lang="en-US" altLang="ko-KR" sz="1300" kern="0" spc="-60">
                <a:solidFill>
                  <a:srgbClr val="000000"/>
                </a:solidFill>
              </a:rPr>
              <a:t>)</a:t>
            </a:r>
            <a:r>
              <a:rPr lang="ko-KR" altLang="en-US" sz="1300" kern="0" spc="-60">
                <a:solidFill>
                  <a:srgbClr val="000000"/>
                </a:solidFill>
              </a:rPr>
              <a:t>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덕수리 전통문화 재현축제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대정고을 추사 문화예술제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정의고을 전통민속 재현축제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가을을 만나다</a:t>
            </a:r>
            <a:r>
              <a:rPr lang="en-US" altLang="ko-KR" sz="1300" kern="0" spc="-60">
                <a:solidFill>
                  <a:srgbClr val="000000"/>
                </a:solidFill>
              </a:rPr>
              <a:t>-</a:t>
            </a:r>
            <a:r>
              <a:rPr lang="ko-KR" altLang="en-US" sz="1300" kern="0" spc="-60">
                <a:solidFill>
                  <a:srgbClr val="000000"/>
                </a:solidFill>
              </a:rPr>
              <a:t>참살이 미니 콘서트</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혼인지축제</a:t>
            </a:r>
            <a:r>
              <a:rPr lang="en-US" altLang="ko-KR" sz="1300" kern="0" spc="-60">
                <a:solidFill>
                  <a:srgbClr val="000000"/>
                </a:solidFill>
              </a:rPr>
              <a:t>, </a:t>
            </a:r>
            <a:r>
              <a:rPr lang="ko-KR" altLang="en-US" sz="1300" kern="0" spc="-60">
                <a:solidFill>
                  <a:srgbClr val="000000"/>
                </a:solidFill>
              </a:rPr>
              <a:t>제주 옹기굴제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한림공원 국화 </a:t>
            </a:r>
            <a:r>
              <a:rPr lang="en-US" altLang="ko-KR" sz="1300" kern="0" spc="-60">
                <a:solidFill>
                  <a:srgbClr val="000000"/>
                </a:solidFill>
              </a:rPr>
              <a:t>/ </a:t>
            </a:r>
            <a:r>
              <a:rPr lang="ko-KR" altLang="en-US" sz="1300" kern="0" spc="-60">
                <a:solidFill>
                  <a:srgbClr val="000000"/>
                </a:solidFill>
              </a:rPr>
              <a:t>수산화 </a:t>
            </a:r>
            <a:r>
              <a:rPr lang="en-US" altLang="ko-KR" sz="1300" kern="0" spc="-60">
                <a:solidFill>
                  <a:srgbClr val="000000"/>
                </a:solidFill>
              </a:rPr>
              <a:t>/ </a:t>
            </a:r>
            <a:r>
              <a:rPr lang="ko-KR" altLang="en-US" sz="1300" kern="0" spc="-60">
                <a:solidFill>
                  <a:srgbClr val="000000"/>
                </a:solidFill>
              </a:rPr>
              <a:t>매화 </a:t>
            </a:r>
            <a:r>
              <a:rPr lang="en-US" altLang="ko-KR" sz="1300" kern="0" spc="-60">
                <a:solidFill>
                  <a:srgbClr val="000000"/>
                </a:solidFill>
              </a:rPr>
              <a:t>/</a:t>
            </a:r>
          </a:p>
          <a:p>
            <a:pPr latinLnBrk="0"/>
            <a:r>
              <a:rPr lang="en-US" altLang="ko-KR" sz="1300" kern="0" spc="-60">
                <a:solidFill>
                  <a:srgbClr val="000000"/>
                </a:solidFill>
              </a:rPr>
              <a:t>  </a:t>
            </a:r>
            <a:r>
              <a:rPr lang="ko-KR" altLang="en-US" sz="1300" kern="0" spc="-60">
                <a:solidFill>
                  <a:srgbClr val="000000"/>
                </a:solidFill>
              </a:rPr>
              <a:t>튤립 </a:t>
            </a:r>
            <a:r>
              <a:rPr lang="en-US" altLang="ko-KR" sz="1300" kern="0" spc="-60">
                <a:solidFill>
                  <a:srgbClr val="000000"/>
                </a:solidFill>
              </a:rPr>
              <a:t>/ </a:t>
            </a:r>
            <a:r>
              <a:rPr lang="ko-KR" altLang="en-US" sz="1300" kern="0" spc="-60">
                <a:solidFill>
                  <a:srgbClr val="000000"/>
                </a:solidFill>
              </a:rPr>
              <a:t>야생화 </a:t>
            </a:r>
            <a:r>
              <a:rPr lang="en-US" altLang="ko-KR" sz="1300" kern="0" spc="-60">
                <a:solidFill>
                  <a:srgbClr val="000000"/>
                </a:solidFill>
              </a:rPr>
              <a:t>/ </a:t>
            </a:r>
            <a:r>
              <a:rPr lang="ko-KR" altLang="en-US" sz="1300" kern="0" spc="-60">
                <a:solidFill>
                  <a:srgbClr val="000000"/>
                </a:solidFill>
              </a:rPr>
              <a:t>수국 </a:t>
            </a:r>
            <a:r>
              <a:rPr lang="en-US" altLang="ko-KR" sz="1300" kern="0" spc="-60">
                <a:solidFill>
                  <a:srgbClr val="000000"/>
                </a:solidFill>
              </a:rPr>
              <a:t>/ </a:t>
            </a:r>
            <a:r>
              <a:rPr lang="ko-KR" altLang="en-US" sz="1300" kern="0" spc="-60">
                <a:solidFill>
                  <a:srgbClr val="000000"/>
                </a:solidFill>
              </a:rPr>
              <a:t>연꽃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추자도 참굴비 축제</a:t>
            </a:r>
            <a:r>
              <a:rPr lang="en-US" altLang="ko-KR" sz="1300" kern="0" spc="-60">
                <a:solidFill>
                  <a:srgbClr val="000000"/>
                </a:solidFill>
              </a:rPr>
              <a:t>, </a:t>
            </a:r>
            <a:r>
              <a:rPr lang="ko-KR" altLang="en-US" sz="1300" kern="0" spc="-60">
                <a:solidFill>
                  <a:srgbClr val="000000"/>
                </a:solidFill>
              </a:rPr>
              <a:t>성산일출봉축제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뮤직아일 페스티벌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탐라국 입춘굿놀이</a:t>
            </a:r>
            <a:endParaRPr lang="en-US" altLang="ko-KR" sz="1300" kern="0" spc="-60">
              <a:solidFill>
                <a:srgbClr val="000000"/>
              </a:solidFill>
            </a:endParaRPr>
          </a:p>
        </p:txBody>
      </p:sp>
      <p:sp>
        <p:nvSpPr>
          <p:cNvPr id="14" name="모서리가 둥근 직사각형 13"/>
          <p:cNvSpPr/>
          <p:nvPr>
            <p:custDataLst>
              <p:tags r:id="rId3"/>
            </p:custDataLst>
          </p:nvPr>
        </p:nvSpPr>
        <p:spPr bwMode="gray">
          <a:xfrm>
            <a:off x="3167845" y="2600908"/>
            <a:ext cx="2664295" cy="3744416"/>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93663" indent="-93663" latinLnBrk="0">
              <a:buFont typeface="Arial" panose="020B0604020202020204" pitchFamily="34" charset="0"/>
              <a:buChar char="•"/>
            </a:pPr>
            <a:r>
              <a:rPr lang="ko-KR" altLang="en-US" sz="1300" kern="0" spc="-60">
                <a:solidFill>
                  <a:srgbClr val="000000"/>
                </a:solidFill>
              </a:rPr>
              <a:t>제주민속촌 설날맞이 민속행사</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노리매 매화축제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휴애리 매화축제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제주들불축제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국제 전기 자동차 엑스포</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왕벚꽃축제</a:t>
            </a:r>
            <a:r>
              <a:rPr lang="en-US" altLang="ko-KR" sz="1300" kern="0" spc="-60">
                <a:solidFill>
                  <a:srgbClr val="000000"/>
                </a:solidFill>
              </a:rPr>
              <a:t>, </a:t>
            </a:r>
            <a:r>
              <a:rPr lang="ko-KR" altLang="en-US" sz="1300" kern="0" spc="-60">
                <a:solidFill>
                  <a:srgbClr val="000000"/>
                </a:solidFill>
              </a:rPr>
              <a:t>제주 유채꽃축제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가파도 청보리축제</a:t>
            </a:r>
            <a:r>
              <a:rPr lang="en-US" altLang="ko-KR" sz="1300" kern="0" spc="-60">
                <a:solidFill>
                  <a:srgbClr val="000000"/>
                </a:solidFill>
              </a:rPr>
              <a:t>, </a:t>
            </a:r>
            <a:r>
              <a:rPr lang="ko-KR" altLang="en-US" sz="1300" kern="0" spc="-60">
                <a:solidFill>
                  <a:srgbClr val="000000"/>
                </a:solidFill>
              </a:rPr>
              <a:t>방선문축제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설문대 할망제</a:t>
            </a:r>
            <a:r>
              <a:rPr lang="en-US" altLang="ko-KR" sz="1300" kern="0" spc="-60">
                <a:solidFill>
                  <a:srgbClr val="000000"/>
                </a:solidFill>
              </a:rPr>
              <a:t>, </a:t>
            </a:r>
            <a:r>
              <a:rPr lang="ko-KR" altLang="en-US" sz="1300" kern="0" spc="-60">
                <a:solidFill>
                  <a:srgbClr val="000000"/>
                </a:solidFill>
              </a:rPr>
              <a:t>용연선상 음악회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해비치 아트 페스티벌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한여름밤의 예술축제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한여름밤 솜반천 청소년 영상문화축제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표선 해비치 하얀모래축제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금능 원담축제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서귀포 야해페스티벌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예래 생태마을 체험축제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국제관악제</a:t>
            </a:r>
            <a:r>
              <a:rPr lang="en-US" altLang="ko-KR" sz="1300" kern="0" spc="-60">
                <a:solidFill>
                  <a:srgbClr val="000000"/>
                </a:solidFill>
              </a:rPr>
              <a:t>,</a:t>
            </a:r>
          </a:p>
          <a:p>
            <a:pPr marL="93663" indent="-93663" latinLnBrk="0">
              <a:buFont typeface="Arial" panose="020B0604020202020204" pitchFamily="34" charset="0"/>
              <a:buChar char="•"/>
            </a:pPr>
            <a:r>
              <a:rPr lang="ko-KR" altLang="en-US" sz="1300" kern="0" spc="-60">
                <a:solidFill>
                  <a:srgbClr val="000000"/>
                </a:solidFill>
              </a:rPr>
              <a:t>제주 뮤직 페스티벌</a:t>
            </a:r>
            <a:r>
              <a:rPr lang="en-US" altLang="ko-KR" sz="1300" kern="0" spc="-60">
                <a:solidFill>
                  <a:srgbClr val="000000"/>
                </a:solidFill>
              </a:rPr>
              <a:t> </a:t>
            </a:r>
          </a:p>
        </p:txBody>
      </p:sp>
    </p:spTree>
    <p:extLst>
      <p:ext uri="{BB962C8B-B14F-4D97-AF65-F5344CB8AC3E}">
        <p14:creationId xmlns:p14="http://schemas.microsoft.com/office/powerpoint/2010/main" val="200526994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방선문축제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757206288"/>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2016.5.14 ~ 5.15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오라</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동 </a:t>
                      </a:r>
                      <a:r>
                        <a:rPr lang="en-US" altLang="ko-KR" sz="1200" b="0" i="0" u="none" strike="noStrike" smtClean="0">
                          <a:solidFill>
                            <a:srgbClr val="000000"/>
                          </a:solidFill>
                          <a:latin typeface="+mn-ea"/>
                          <a:ea typeface="+mn-ea"/>
                        </a:rPr>
                        <a:t>3819-11,</a:t>
                      </a:r>
                    </a:p>
                    <a:p>
                      <a:pPr algn="l" rtl="0" fontAlgn="ctr"/>
                      <a:r>
                        <a:rPr lang="ko-KR" altLang="en-US" sz="1200" b="0" i="0" u="none" strike="noStrike" smtClean="0">
                          <a:solidFill>
                            <a:srgbClr val="000000"/>
                          </a:solidFill>
                          <a:latin typeface="+mn-ea"/>
                          <a:ea typeface="+mn-ea"/>
                        </a:rPr>
                        <a:t>방선문계곡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오라자연문화유산보전회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방선문축제위원회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국가명승지 제</a:t>
                      </a:r>
                      <a:r>
                        <a:rPr lang="en-US" altLang="ko-KR" sz="1200" b="0" i="0" u="none" strike="noStrike" smtClean="0">
                          <a:solidFill>
                            <a:srgbClr val="000000"/>
                          </a:solidFill>
                          <a:latin typeface="+mn-ea"/>
                          <a:ea typeface="+mn-ea"/>
                        </a:rPr>
                        <a:t>92</a:t>
                      </a:r>
                      <a:r>
                        <a:rPr lang="ko-KR" altLang="en-US" sz="1200" b="0" i="0" u="none" strike="noStrike" smtClean="0">
                          <a:solidFill>
                            <a:srgbClr val="000000"/>
                          </a:solidFill>
                          <a:latin typeface="+mn-ea"/>
                          <a:ea typeface="+mn-ea"/>
                        </a:rPr>
                        <a:t>호 방선문에서 열리는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신선을 깨우는 북소리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방선문 숲길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풍류 한마당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백일장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서예</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신선그리기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소원빌기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시화전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차</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밥상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599855" y="296094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927711479"/>
              </p:ext>
            </p:extLst>
          </p:nvPr>
        </p:nvGraphicFramePr>
        <p:xfrm>
          <a:off x="251520" y="5228707"/>
          <a:ext cx="6516722" cy="1080613"/>
        </p:xfrm>
        <a:graphic>
          <a:graphicData uri="http://schemas.openxmlformats.org/drawingml/2006/table">
            <a:tbl>
              <a:tblPr/>
              <a:tblGrid>
                <a:gridCol w="828092"/>
                <a:gridCol w="1116124"/>
                <a:gridCol w="1224136"/>
                <a:gridCol w="1116124"/>
                <a:gridCol w="1080120"/>
                <a:gridCol w="115212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5,885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-180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391,785,691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428,134,091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568,887,904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-36,348,400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-177,102,213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535996" y="5228707"/>
            <a:ext cx="2232248"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32%,</a:t>
            </a:r>
            <a:r>
              <a:rPr lang="en-US" altLang="ko-KR" sz="1600" spc="100">
                <a:ln>
                  <a:solidFill>
                    <a:prstClr val="black">
                      <a:alpha val="20000"/>
                    </a:prstClr>
                  </a:solidFill>
                </a:ln>
                <a:solidFill>
                  <a:srgbClr val="FF0000"/>
                </a:solidFill>
                <a:latin typeface="NOVA Bold"/>
                <a:ea typeface="NOVA Bold"/>
                <a:cs typeface="Arial" pitchFamily="34" charset="0"/>
              </a:rPr>
              <a:t>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26%,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-8%</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45636442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방선문축제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540071499"/>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53,576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54,432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45,029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-857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125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4793" y="2528900"/>
            <a:ext cx="629543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유통업영리</a:t>
            </a:r>
            <a:r>
              <a:rPr lang="en-US" altLang="ko-KR" sz="1200" kern="0" spc="-60">
                <a:solidFill>
                  <a:srgbClr val="000000"/>
                </a:solidFill>
              </a:rPr>
              <a:t>, </a:t>
            </a:r>
            <a:r>
              <a:rPr lang="ko-KR" altLang="en-US" sz="1200" kern="0" spc="-60">
                <a:solidFill>
                  <a:srgbClr val="000000"/>
                </a:solidFill>
              </a:rPr>
              <a:t>일반음식 비중 증가</a:t>
            </a:r>
            <a:r>
              <a:rPr lang="en-US" altLang="ko-KR" sz="1200" kern="0" spc="-60">
                <a:solidFill>
                  <a:srgbClr val="000000"/>
                </a:solidFill>
              </a:rPr>
              <a:t>, </a:t>
            </a:r>
            <a:r>
              <a:rPr lang="ko-KR" altLang="en-US" sz="1200" kern="0" spc="-60">
                <a:solidFill>
                  <a:srgbClr val="000000"/>
                </a:solidFill>
              </a:rPr>
              <a:t>건강식품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신변잡화 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신변잡화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1~5km</a:t>
            </a:r>
            <a:r>
              <a:rPr lang="ko-KR" altLang="en-US" sz="1600" spc="100">
                <a:ln>
                  <a:solidFill>
                    <a:prstClr val="black">
                      <a:alpha val="20000"/>
                    </a:prstClr>
                  </a:solidFill>
                </a:ln>
                <a:solidFill>
                  <a:srgbClr val="000000"/>
                </a:solidFill>
                <a:latin typeface="NOVA Bold"/>
                <a:ea typeface="NOVA Bold"/>
                <a:cs typeface="Arial" pitchFamily="34" charset="0"/>
              </a:rPr>
              <a:t>이내에서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모든 거리구간에서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a:t>
            </a:r>
            <a:r>
              <a:rPr lang="en-US" altLang="ko-KR" sz="1200" kern="0" spc="-60">
                <a:solidFill>
                  <a:srgbClr val="000000"/>
                </a:solidFill>
              </a:rPr>
              <a:t>1~5Km </a:t>
            </a:r>
            <a:r>
              <a:rPr lang="ko-KR" altLang="en-US" sz="1200" kern="0" spc="-60">
                <a:solidFill>
                  <a:srgbClr val="000000"/>
                </a:solidFill>
              </a:rPr>
              <a:t>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52482605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설문대 할망제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8431336"/>
              </p:ext>
            </p:extLst>
          </p:nvPr>
        </p:nvGraphicFramePr>
        <p:xfrm>
          <a:off x="3599892" y="2554879"/>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2016.5.15 ~ 5.15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조천읍 남조로 </a:t>
                      </a:r>
                      <a:r>
                        <a:rPr lang="en-US" altLang="ko-KR" sz="1200" b="0" i="0" u="none" strike="noStrike" smtClean="0">
                          <a:solidFill>
                            <a:srgbClr val="000000"/>
                          </a:solidFill>
                          <a:latin typeface="+mn-ea"/>
                          <a:ea typeface="+mn-ea"/>
                        </a:rPr>
                        <a:t>2023 (</a:t>
                      </a:r>
                      <a:r>
                        <a:rPr lang="ko-KR" altLang="en-US" sz="1200" b="0" i="0" u="none" strike="noStrike" smtClean="0">
                          <a:solidFill>
                            <a:srgbClr val="000000"/>
                          </a:solidFill>
                          <a:latin typeface="+mn-ea"/>
                          <a:ea typeface="+mn-ea"/>
                        </a:rPr>
                        <a:t>조천읍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제주돌문화공원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제주돌문화공원소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설문대할망과 오백장군 신화를 주제로 조성된 제주돌문화공원에서 설문대 할망의 신화와 지역주민의 화합을 도모하고자 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설문대 할망굿</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전통음식체험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전통차 다례제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명상 음악제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해남 씻김굿</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현대무용 퍼포먼스 공연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087724" y="299530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22830014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5,356,500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53,93,486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4,768,514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-36,986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587,986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65%,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12%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33%,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2317778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설문대 할망제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79489175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22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2" y="2528900"/>
            <a:ext cx="6253689"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 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3~5km</a:t>
            </a:r>
            <a:r>
              <a:rPr lang="ko-KR" altLang="en-US" sz="1600" spc="100">
                <a:ln>
                  <a:solidFill>
                    <a:prstClr val="black">
                      <a:alpha val="20000"/>
                    </a:prstClr>
                  </a:solidFill>
                </a:ln>
                <a:solidFill>
                  <a:srgbClr val="000000"/>
                </a:solidFill>
                <a:latin typeface="NOVA Bold"/>
                <a:ea typeface="NOVA Bold"/>
                <a:cs typeface="Arial" pitchFamily="34" charset="0"/>
              </a:rPr>
              <a:t>이내에서 거래건수가 감소하지만 </a:t>
            </a:r>
            <a:r>
              <a:rPr lang="en-US" altLang="ko-KR" sz="1600" spc="100">
                <a:ln>
                  <a:solidFill>
                    <a:prstClr val="black">
                      <a:alpha val="20000"/>
                    </a:prstClr>
                  </a:solidFill>
                </a:ln>
                <a:solidFill>
                  <a:srgbClr val="000000"/>
                </a:solidFill>
                <a:latin typeface="NOVA Bold"/>
                <a:ea typeface="NOVA Bold"/>
                <a:cs typeface="Arial" pitchFamily="34" charset="0"/>
              </a:rPr>
              <a:t>3Km </a:t>
            </a:r>
            <a:r>
              <a:rPr lang="ko-KR" altLang="en-US" sz="1600" spc="100">
                <a:ln>
                  <a:solidFill>
                    <a:prstClr val="black">
                      <a:alpha val="20000"/>
                    </a:prstClr>
                  </a:solidFill>
                </a:ln>
                <a:solidFill>
                  <a:srgbClr val="000000"/>
                </a:solidFill>
                <a:latin typeface="NOVA Bold"/>
                <a:ea typeface="NOVA Bold"/>
                <a:cs typeface="Arial" pitchFamily="34" charset="0"/>
              </a:rPr>
              <a:t>이내 증가하고 특히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증가 폭이 커 축제로 인한 결과로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a:t>
            </a:r>
            <a:r>
              <a:rPr lang="en-US" altLang="ko-KR" sz="1200" kern="0" spc="-60">
                <a:solidFill>
                  <a:srgbClr val="000000"/>
                </a:solidFill>
              </a:rPr>
              <a:t>3~5Km </a:t>
            </a:r>
            <a:r>
              <a:rPr lang="ko-KR" altLang="en-US" sz="1200" kern="0" spc="-60">
                <a:solidFill>
                  <a:srgbClr val="000000"/>
                </a:solidFill>
              </a:rPr>
              <a:t> 거리구간에서 거래건수 감소하고 </a:t>
            </a: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63186018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보목 자리돔축제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144286489"/>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2016.5.27 ~ 5.29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제주도 서귀포시 보목동 </a:t>
                      </a:r>
                      <a:r>
                        <a:rPr lang="en-US" altLang="ko-KR" sz="1200" b="0" i="0" u="none" strike="noStrike" smtClean="0">
                          <a:solidFill>
                            <a:srgbClr val="000000"/>
                          </a:solidFill>
                          <a:latin typeface="+mn-ea"/>
                          <a:ea typeface="+mn-ea"/>
                        </a:rPr>
                        <a:t>566,</a:t>
                      </a:r>
                    </a:p>
                    <a:p>
                      <a:pPr algn="l" rtl="0" fontAlgn="ctr"/>
                      <a:r>
                        <a:rPr lang="ko-KR" altLang="en-US" sz="1200" b="0" i="0" u="none" strike="noStrike" smtClean="0">
                          <a:solidFill>
                            <a:srgbClr val="000000"/>
                          </a:solidFill>
                          <a:latin typeface="+mn-ea"/>
                          <a:ea typeface="+mn-ea"/>
                        </a:rPr>
                        <a:t>제주 서귀포시 보목항 포구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보목자리돔축제위원회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보목어촌계</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보목동청년회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자리돔을 주제로 어업인과 시민</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관광객이 함께 만들어 가는 수산관광축제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테우젓기 시연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자리돔 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맨손으로 자리돔 잡기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969803" y="389705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05907574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34,816,775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35,842,643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46,819,552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-1,025,868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-12,002,777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-26%</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00609232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보목 자리돔축제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85869295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8,746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-356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43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 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연료판매 비중 감소</a:t>
            </a:r>
            <a:r>
              <a:rPr lang="en-US" altLang="ko-KR" sz="1200" kern="0" spc="-60">
                <a:solidFill>
                  <a:srgbClr val="000000"/>
                </a:solidFill>
              </a:rPr>
              <a:t> </a:t>
            </a: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 비중이 증가하고 숙박업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1~5km</a:t>
            </a:r>
            <a:r>
              <a:rPr lang="ko-KR" altLang="en-US" sz="1600" spc="100">
                <a:ln>
                  <a:solidFill>
                    <a:prstClr val="black">
                      <a:alpha val="20000"/>
                    </a:prstClr>
                  </a:solidFill>
                </a:ln>
                <a:solidFill>
                  <a:srgbClr val="000000"/>
                </a:solidFill>
                <a:latin typeface="NOVA Bold"/>
                <a:ea typeface="NOVA Bold"/>
                <a:cs typeface="Arial" pitchFamily="34" charset="0"/>
              </a:rPr>
              <a:t> 구간에서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a:t>
            </a:r>
            <a:r>
              <a:rPr lang="en-US" altLang="ko-KR" sz="1200" kern="0" spc="-60">
                <a:solidFill>
                  <a:srgbClr val="000000"/>
                </a:solidFill>
              </a:rPr>
              <a:t>1~3Km </a:t>
            </a:r>
            <a:r>
              <a:rPr lang="ko-KR" altLang="en-US" sz="1200" kern="0" spc="-60">
                <a:solidFill>
                  <a:srgbClr val="000000"/>
                </a:solidFill>
              </a:rPr>
              <a:t>에서 거래건수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a:t>
            </a:r>
            <a:r>
              <a:rPr lang="en-US" altLang="ko-KR" sz="1200" kern="0" spc="-60">
                <a:solidFill>
                  <a:srgbClr val="000000"/>
                </a:solidFill>
              </a:rPr>
              <a:t>1~5Km </a:t>
            </a:r>
            <a:r>
              <a:rPr lang="ko-KR" altLang="en-US" sz="1200" kern="0" spc="-60">
                <a:solidFill>
                  <a:srgbClr val="000000"/>
                </a:solidFill>
              </a:rPr>
              <a:t>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8433138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제주국제관광마라톤축제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571192914"/>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2016.5.29 ~ 5.29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구좌읍 김녕로 </a:t>
                      </a:r>
                      <a:r>
                        <a:rPr lang="en-US" altLang="ko-KR" sz="1200" b="0" i="0" u="none" strike="noStrike" smtClean="0">
                          <a:solidFill>
                            <a:srgbClr val="000000"/>
                          </a:solidFill>
                          <a:latin typeface="+mn-ea"/>
                          <a:ea typeface="+mn-ea"/>
                        </a:rPr>
                        <a:t>209 (</a:t>
                      </a:r>
                      <a:r>
                        <a:rPr lang="ko-KR" altLang="en-US" sz="1200" b="0" i="0" u="none" strike="noStrike" smtClean="0">
                          <a:solidFill>
                            <a:srgbClr val="000000"/>
                          </a:solidFill>
                          <a:latin typeface="+mn-ea"/>
                          <a:ea typeface="+mn-ea"/>
                        </a:rPr>
                        <a:t>구좌읍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구좌종합운동장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제주특별자치도관광협회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일반인이 참가하는 국내 최초 시민참여 마라톤 대회로써</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 청정 해변을 바탕으로 남녀노소 누구나 참여하는 스포츠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개 종목</a:t>
                      </a:r>
                      <a:r>
                        <a:rPr lang="en-US" altLang="ko-KR" sz="1200" b="0" i="0" u="none" strike="noStrike" smtClean="0">
                          <a:solidFill>
                            <a:srgbClr val="000000"/>
                          </a:solidFill>
                          <a:latin typeface="+mn-ea"/>
                          <a:ea typeface="+mn-ea"/>
                        </a:rPr>
                        <a:t>(Full, Half, 10km, 10km </a:t>
                      </a:r>
                      <a:r>
                        <a:rPr lang="ko-KR" altLang="en-US" sz="1200" b="0" i="0" u="none" strike="noStrike" smtClean="0">
                          <a:solidFill>
                            <a:srgbClr val="000000"/>
                          </a:solidFill>
                          <a:latin typeface="+mn-ea"/>
                          <a:ea typeface="+mn-ea"/>
                        </a:rPr>
                        <a:t>워킹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558562" y="265045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682868431"/>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4,718,780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7,770,256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9,377,591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-3,051,476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-4,658,811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35%,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47560189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제주국제관광마라톤축제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77153226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25144"/>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534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유통업영리 비중 증가</a:t>
            </a:r>
            <a:r>
              <a:rPr lang="en-US" altLang="ko-KR" sz="1200" kern="0" spc="-60">
                <a:solidFill>
                  <a:srgbClr val="000000"/>
                </a:solidFill>
              </a:rPr>
              <a:t>, </a:t>
            </a:r>
            <a:r>
              <a:rPr lang="ko-KR" altLang="en-US" sz="1200" kern="0" spc="-60">
                <a:solidFill>
                  <a:srgbClr val="000000"/>
                </a:solidFill>
              </a:rPr>
              <a:t>레져업소 비중 감소</a:t>
            </a:r>
            <a:r>
              <a:rPr lang="en-US" altLang="ko-KR" sz="1200" kern="0" spc="-60">
                <a:solidFill>
                  <a:srgbClr val="000000"/>
                </a:solidFill>
              </a:rPr>
              <a:t> </a:t>
            </a: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비중이 증가하고 레져업소 비중이 감소하지만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3Km</a:t>
            </a:r>
            <a:r>
              <a:rPr lang="ko-KR" altLang="en-US" sz="1600" spc="100">
                <a:ln>
                  <a:solidFill>
                    <a:prstClr val="black">
                      <a:alpha val="20000"/>
                    </a:prstClr>
                  </a:solidFill>
                </a:ln>
                <a:solidFill>
                  <a:srgbClr val="000000"/>
                </a:solidFill>
                <a:latin typeface="NOVA Bold"/>
                <a:ea typeface="NOVA Bold"/>
                <a:cs typeface="Arial" pitchFamily="34" charset="0"/>
              </a:rPr>
              <a:t> 이내에서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a:t>
            </a:r>
            <a:r>
              <a:rPr lang="en-US" altLang="ko-KR" sz="1200" kern="0" spc="-60">
                <a:solidFill>
                  <a:srgbClr val="000000"/>
                </a:solidFill>
              </a:rPr>
              <a:t>1~3Km </a:t>
            </a:r>
            <a:r>
              <a:rPr lang="ko-KR" altLang="en-US" sz="1200" kern="0" spc="-60">
                <a:solidFill>
                  <a:srgbClr val="000000"/>
                </a:solidFill>
              </a:rPr>
              <a:t>에서 거래건수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a:t>
            </a:r>
            <a:r>
              <a:rPr lang="en-US" altLang="ko-KR" sz="1200" kern="0" spc="-60">
                <a:solidFill>
                  <a:srgbClr val="000000"/>
                </a:solidFill>
              </a:rPr>
              <a:t>1~5Km </a:t>
            </a:r>
            <a:r>
              <a:rPr lang="ko-KR" altLang="en-US" sz="1200" kern="0" spc="-60">
                <a:solidFill>
                  <a:srgbClr val="000000"/>
                </a:solidFill>
              </a:rPr>
              <a:t>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65359723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수국축제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508642715"/>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2016.6.1 ~ 6.30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한림공원 제주석분재원내 수국동산</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 제주석분재원 내 위치한 수국동산에서 </a:t>
                      </a:r>
                      <a:r>
                        <a:rPr lang="en-US" altLang="ko-KR" sz="1200" b="0" i="0" u="none" strike="noStrike" smtClean="0">
                          <a:solidFill>
                            <a:srgbClr val="000000"/>
                          </a:solidFill>
                          <a:latin typeface="+mn-ea"/>
                          <a:ea typeface="+mn-ea"/>
                        </a:rPr>
                        <a:t>1,000</a:t>
                      </a:r>
                      <a:r>
                        <a:rPr lang="ko-KR" altLang="en-US" sz="1200" b="0" i="0" u="none" strike="noStrike" smtClean="0">
                          <a:solidFill>
                            <a:srgbClr val="000000"/>
                          </a:solidFill>
                          <a:latin typeface="+mn-ea"/>
                          <a:ea typeface="+mn-ea"/>
                        </a:rPr>
                        <a:t>여본의 수국과 산수국이 장관을 이루는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수국동산 꽃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538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02149" y="337174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321362045"/>
              </p:ext>
            </p:extLst>
          </p:nvPr>
        </p:nvGraphicFramePr>
        <p:xfrm>
          <a:off x="251520" y="523339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31,622,773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28,086,129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23,726,049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3,536,644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7,896,723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715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3339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21%,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33%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52232894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한림공원 수국축제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119638577"/>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63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2273" y="2528901"/>
            <a:ext cx="628795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수리서비스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학원 비중 증가</a:t>
            </a:r>
            <a:r>
              <a:rPr lang="en-US" altLang="ko-KR" sz="1200" kern="0" spc="-60">
                <a:solidFill>
                  <a:srgbClr val="000000"/>
                </a:solidFill>
              </a:rPr>
              <a:t>, </a:t>
            </a:r>
            <a:r>
              <a:rPr lang="ko-KR" altLang="en-US" sz="1200" kern="0" spc="-60">
                <a:solidFill>
                  <a:srgbClr val="000000"/>
                </a:solidFill>
              </a:rPr>
              <a:t>문화</a:t>
            </a:r>
            <a:r>
              <a:rPr lang="en-US" altLang="ko-KR" sz="1200" kern="0" spc="-60">
                <a:solidFill>
                  <a:srgbClr val="000000"/>
                </a:solidFill>
              </a:rPr>
              <a:t>/</a:t>
            </a:r>
            <a:r>
              <a:rPr lang="ko-KR" altLang="en-US" sz="1200" kern="0" spc="-60">
                <a:solidFill>
                  <a:srgbClr val="000000"/>
                </a:solidFill>
              </a:rPr>
              <a:t>취미</a:t>
            </a:r>
            <a:r>
              <a:rPr lang="en-US" altLang="ko-KR" sz="1200" kern="0" spc="-60">
                <a:solidFill>
                  <a:srgbClr val="000000"/>
                </a:solidFill>
              </a:rPr>
              <a:t>, </a:t>
            </a:r>
            <a:r>
              <a:rPr lang="ko-KR" altLang="en-US" sz="1200" kern="0" spc="-60">
                <a:solidFill>
                  <a:srgbClr val="000000"/>
                </a:solidFill>
              </a:rPr>
              <a:t>신변잡화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수리서비스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학원 비중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 이내에서 거래건수가 증가 폭이 가장 작아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전년대비의 경우 </a:t>
            </a:r>
            <a:r>
              <a:rPr lang="en-US" altLang="ko-KR" sz="1200" kern="0" spc="-60">
                <a:solidFill>
                  <a:srgbClr val="000000"/>
                </a:solidFill>
              </a:rPr>
              <a:t>1Km </a:t>
            </a:r>
            <a:r>
              <a:rPr lang="ko-KR" altLang="en-US" sz="1200" kern="0" spc="-60">
                <a:solidFill>
                  <a:srgbClr val="000000"/>
                </a:solidFill>
              </a:rPr>
              <a:t>이내 증가 폭이 가장 작음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65685243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 기간에 따른 축제 비교</a:t>
            </a:r>
            <a:endParaRPr lang="ko-KR" altLang="en-US"/>
          </a:p>
        </p:txBody>
      </p:sp>
      <p:sp>
        <p:nvSpPr>
          <p:cNvPr id="3" name="제목 2"/>
          <p:cNvSpPr>
            <a:spLocks noGrp="1"/>
          </p:cNvSpPr>
          <p:nvPr>
            <p:ph type="title"/>
          </p:nvPr>
        </p:nvSpPr>
        <p:spPr/>
        <p:txBody>
          <a:bodyPr/>
          <a:lstStyle/>
          <a:p>
            <a:r>
              <a:rPr lang="ko-KR" altLang="en-US" smtClean="0"/>
              <a:t>     행사 및 기간에 따른 축제 특성 비교</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899592" y="2484864"/>
            <a:ext cx="369039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99592" y="2162745"/>
            <a:ext cx="369039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2015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일정</a:t>
            </a:r>
          </a:p>
        </p:txBody>
      </p:sp>
      <p:sp>
        <p:nvSpPr>
          <p:cNvPr id="18" name="모서리가 둥근 직사각형 17"/>
          <p:cNvSpPr/>
          <p:nvPr>
            <p:custDataLst>
              <p:tags r:id="rId1"/>
            </p:custDataLst>
          </p:nvPr>
        </p:nvSpPr>
        <p:spPr bwMode="gray">
          <a:xfrm>
            <a:off x="323528" y="3140968"/>
            <a:ext cx="468052" cy="230848"/>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25</a:t>
            </a:r>
            <a:endParaRPr lang="ko-KR" altLang="en-US" sz="1100" kern="0" spc="-60">
              <a:solidFill>
                <a:srgbClr val="000000"/>
              </a:solidFill>
            </a:endParaRPr>
          </a:p>
        </p:txBody>
      </p:sp>
      <p:sp>
        <p:nvSpPr>
          <p:cNvPr id="20" name="TextBox 19"/>
          <p:cNvSpPr txBox="1"/>
          <p:nvPr/>
        </p:nvSpPr>
        <p:spPr>
          <a:xfrm>
            <a:off x="4716016" y="2162745"/>
            <a:ext cx="424847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2016</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일정</a:t>
            </a:r>
          </a:p>
        </p:txBody>
      </p:sp>
      <p:cxnSp>
        <p:nvCxnSpPr>
          <p:cNvPr id="28" name="직선 연결선 27"/>
          <p:cNvCxnSpPr/>
          <p:nvPr/>
        </p:nvCxnSpPr>
        <p:spPr>
          <a:xfrm>
            <a:off x="4716016" y="2490978"/>
            <a:ext cx="424847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모서리가 둥근 직사각형 23"/>
          <p:cNvSpPr/>
          <p:nvPr>
            <p:custDataLst>
              <p:tags r:id="rId2"/>
            </p:custDataLst>
          </p:nvPr>
        </p:nvSpPr>
        <p:spPr bwMode="gray">
          <a:xfrm>
            <a:off x="471601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1" name="모서리가 둥근 직사각형 30"/>
          <p:cNvSpPr/>
          <p:nvPr>
            <p:custDataLst>
              <p:tags r:id="rId3"/>
            </p:custDataLst>
          </p:nvPr>
        </p:nvSpPr>
        <p:spPr bwMode="gray">
          <a:xfrm>
            <a:off x="525607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2</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2" name="모서리가 둥근 직사각형 31"/>
          <p:cNvSpPr/>
          <p:nvPr>
            <p:custDataLst>
              <p:tags r:id="rId4"/>
            </p:custDataLst>
          </p:nvPr>
        </p:nvSpPr>
        <p:spPr bwMode="gray">
          <a:xfrm>
            <a:off x="579613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3</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3" name="모서리가 둥근 직사각형 32"/>
          <p:cNvSpPr/>
          <p:nvPr>
            <p:custDataLst>
              <p:tags r:id="rId5"/>
            </p:custDataLst>
          </p:nvPr>
        </p:nvSpPr>
        <p:spPr bwMode="gray">
          <a:xfrm>
            <a:off x="633619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4</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4" name="모서리가 둥근 직사각형 33"/>
          <p:cNvSpPr/>
          <p:nvPr>
            <p:custDataLst>
              <p:tags r:id="rId6"/>
            </p:custDataLst>
          </p:nvPr>
        </p:nvSpPr>
        <p:spPr bwMode="gray">
          <a:xfrm>
            <a:off x="687625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5</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5" name="모서리가 둥근 직사각형 34"/>
          <p:cNvSpPr/>
          <p:nvPr>
            <p:custDataLst>
              <p:tags r:id="rId7"/>
            </p:custDataLst>
          </p:nvPr>
        </p:nvSpPr>
        <p:spPr bwMode="gray">
          <a:xfrm>
            <a:off x="741631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6</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6" name="모서리가 둥근 직사각형 35"/>
          <p:cNvSpPr/>
          <p:nvPr>
            <p:custDataLst>
              <p:tags r:id="rId8"/>
            </p:custDataLst>
          </p:nvPr>
        </p:nvSpPr>
        <p:spPr bwMode="gray">
          <a:xfrm>
            <a:off x="795637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7</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7" name="모서리가 둥근 직사각형 36"/>
          <p:cNvSpPr/>
          <p:nvPr>
            <p:custDataLst>
              <p:tags r:id="rId9"/>
            </p:custDataLst>
          </p:nvPr>
        </p:nvSpPr>
        <p:spPr bwMode="gray">
          <a:xfrm>
            <a:off x="849643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8</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1" name="모서리가 둥근 직사각형 40"/>
          <p:cNvSpPr/>
          <p:nvPr>
            <p:custDataLst>
              <p:tags r:id="rId10"/>
            </p:custDataLst>
          </p:nvPr>
        </p:nvSpPr>
        <p:spPr bwMode="gray">
          <a:xfrm>
            <a:off x="323528"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10</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2" name="모서리가 둥근 직사각형 41"/>
          <p:cNvSpPr/>
          <p:nvPr>
            <p:custDataLst>
              <p:tags r:id="rId11"/>
            </p:custDataLst>
          </p:nvPr>
        </p:nvSpPr>
        <p:spPr bwMode="gray">
          <a:xfrm>
            <a:off x="88157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3" name="모서리가 둥근 직사각형 42"/>
          <p:cNvSpPr/>
          <p:nvPr>
            <p:custDataLst>
              <p:tags r:id="rId12"/>
            </p:custDataLst>
          </p:nvPr>
        </p:nvSpPr>
        <p:spPr bwMode="gray">
          <a:xfrm>
            <a:off x="142163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3</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4" name="모서리가 둥근 직사각형 43"/>
          <p:cNvSpPr/>
          <p:nvPr>
            <p:custDataLst>
              <p:tags r:id="rId13"/>
            </p:custDataLst>
          </p:nvPr>
        </p:nvSpPr>
        <p:spPr bwMode="gray">
          <a:xfrm>
            <a:off x="196169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4</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5" name="모서리가 둥근 직사각형 44"/>
          <p:cNvSpPr/>
          <p:nvPr>
            <p:custDataLst>
              <p:tags r:id="rId14"/>
            </p:custDataLst>
          </p:nvPr>
        </p:nvSpPr>
        <p:spPr bwMode="gray">
          <a:xfrm>
            <a:off x="250175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9</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6" name="모서리가 둥근 직사각형 45"/>
          <p:cNvSpPr/>
          <p:nvPr>
            <p:custDataLst>
              <p:tags r:id="rId15"/>
            </p:custDataLst>
          </p:nvPr>
        </p:nvSpPr>
        <p:spPr bwMode="gray">
          <a:xfrm>
            <a:off x="304181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10</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7" name="모서리가 둥근 직사각형 46"/>
          <p:cNvSpPr/>
          <p:nvPr>
            <p:custDataLst>
              <p:tags r:id="rId16"/>
            </p:custDataLst>
          </p:nvPr>
        </p:nvSpPr>
        <p:spPr bwMode="gray">
          <a:xfrm>
            <a:off x="358187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11</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8" name="모서리가 둥근 직사각형 47"/>
          <p:cNvSpPr/>
          <p:nvPr>
            <p:custDataLst>
              <p:tags r:id="rId17"/>
            </p:custDataLst>
          </p:nvPr>
        </p:nvSpPr>
        <p:spPr bwMode="gray">
          <a:xfrm>
            <a:off x="412193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12</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cxnSp>
        <p:nvCxnSpPr>
          <p:cNvPr id="49" name="직선 연결선 48"/>
          <p:cNvCxnSpPr/>
          <p:nvPr/>
        </p:nvCxnSpPr>
        <p:spPr>
          <a:xfrm>
            <a:off x="341516" y="2484864"/>
            <a:ext cx="42887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50437" y="2194553"/>
            <a:ext cx="64915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‘14</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a:t>
            </a:r>
          </a:p>
        </p:txBody>
      </p:sp>
      <p:sp>
        <p:nvSpPr>
          <p:cNvPr id="51" name="모서리가 둥근 직사각형 50"/>
          <p:cNvSpPr/>
          <p:nvPr>
            <p:custDataLst>
              <p:tags r:id="rId18"/>
            </p:custDataLst>
          </p:nvPr>
        </p:nvSpPr>
        <p:spPr bwMode="gray">
          <a:xfrm>
            <a:off x="881576" y="3140968"/>
            <a:ext cx="468052" cy="230848"/>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17~18</a:t>
            </a:r>
            <a:endParaRPr lang="ko-KR" altLang="en-US" sz="1100" kern="0" spc="-60">
              <a:solidFill>
                <a:srgbClr val="000000"/>
              </a:solidFill>
            </a:endParaRPr>
          </a:p>
        </p:txBody>
      </p:sp>
      <p:sp>
        <p:nvSpPr>
          <p:cNvPr id="52" name="모서리가 둥근 직사각형 51"/>
          <p:cNvSpPr/>
          <p:nvPr>
            <p:custDataLst>
              <p:tags r:id="rId19"/>
            </p:custDataLst>
          </p:nvPr>
        </p:nvSpPr>
        <p:spPr bwMode="gray">
          <a:xfrm>
            <a:off x="1421636" y="3140968"/>
            <a:ext cx="468052" cy="230848"/>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28~29</a:t>
            </a:r>
            <a:endParaRPr lang="ko-KR" altLang="en-US" sz="1100" kern="0" spc="-60">
              <a:solidFill>
                <a:srgbClr val="000000"/>
              </a:solidFill>
            </a:endParaRPr>
          </a:p>
        </p:txBody>
      </p:sp>
      <p:sp>
        <p:nvSpPr>
          <p:cNvPr id="53" name="모서리가 둥근 직사각형 52"/>
          <p:cNvSpPr/>
          <p:nvPr>
            <p:custDataLst>
              <p:tags r:id="rId20"/>
            </p:custDataLst>
          </p:nvPr>
        </p:nvSpPr>
        <p:spPr bwMode="gray">
          <a:xfrm>
            <a:off x="1961696" y="3140968"/>
            <a:ext cx="468052" cy="227713"/>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17~19</a:t>
            </a:r>
            <a:endParaRPr lang="ko-KR" altLang="en-US" sz="1100" kern="0" spc="-60">
              <a:solidFill>
                <a:srgbClr val="000000"/>
              </a:solidFill>
            </a:endParaRPr>
          </a:p>
        </p:txBody>
      </p:sp>
      <p:sp>
        <p:nvSpPr>
          <p:cNvPr id="54" name="모서리가 둥근 직사각형 53"/>
          <p:cNvSpPr/>
          <p:nvPr>
            <p:custDataLst>
              <p:tags r:id="rId21"/>
            </p:custDataLst>
          </p:nvPr>
        </p:nvSpPr>
        <p:spPr bwMode="gray">
          <a:xfrm>
            <a:off x="2501756" y="3140968"/>
            <a:ext cx="468052" cy="230848"/>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4~6</a:t>
            </a:r>
            <a:endParaRPr lang="ko-KR" altLang="en-US" sz="1100" kern="0" spc="-60">
              <a:solidFill>
                <a:srgbClr val="000000"/>
              </a:solidFill>
            </a:endParaRPr>
          </a:p>
        </p:txBody>
      </p:sp>
      <p:sp>
        <p:nvSpPr>
          <p:cNvPr id="55" name="모서리가 둥근 직사각형 54"/>
          <p:cNvSpPr/>
          <p:nvPr>
            <p:custDataLst>
              <p:tags r:id="rId22"/>
            </p:custDataLst>
          </p:nvPr>
        </p:nvSpPr>
        <p:spPr bwMode="gray">
          <a:xfrm>
            <a:off x="3049228" y="3140968"/>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2~4</a:t>
            </a:r>
            <a:endParaRPr lang="ko-KR" altLang="en-US" sz="1100" kern="0" spc="-60">
              <a:solidFill>
                <a:srgbClr val="000000"/>
              </a:solidFill>
            </a:endParaRPr>
          </a:p>
        </p:txBody>
      </p:sp>
      <p:sp>
        <p:nvSpPr>
          <p:cNvPr id="56" name="모서리가 둥근 직사각형 55"/>
          <p:cNvSpPr/>
          <p:nvPr>
            <p:custDataLst>
              <p:tags r:id="rId23"/>
            </p:custDataLst>
          </p:nvPr>
        </p:nvSpPr>
        <p:spPr bwMode="gray">
          <a:xfrm>
            <a:off x="3581876" y="3140968"/>
            <a:ext cx="468052" cy="236575"/>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1~15</a:t>
            </a:r>
            <a:endParaRPr lang="ko-KR" altLang="en-US" sz="1100" kern="0" spc="-60">
              <a:solidFill>
                <a:srgbClr val="000000"/>
              </a:solidFill>
            </a:endParaRPr>
          </a:p>
        </p:txBody>
      </p:sp>
      <p:sp>
        <p:nvSpPr>
          <p:cNvPr id="57" name="모서리가 둥근 직사각형 56"/>
          <p:cNvSpPr/>
          <p:nvPr>
            <p:custDataLst>
              <p:tags r:id="rId24"/>
            </p:custDataLst>
          </p:nvPr>
        </p:nvSpPr>
        <p:spPr bwMode="gray">
          <a:xfrm>
            <a:off x="4127545" y="3140968"/>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30~</a:t>
            </a:r>
          </a:p>
          <a:p>
            <a:pPr algn="ctr" latinLnBrk="0"/>
            <a:r>
              <a:rPr lang="en-US" altLang="ko-KR" sz="1100" kern="0" spc="-60">
                <a:solidFill>
                  <a:srgbClr val="000000"/>
                </a:solidFill>
              </a:rPr>
              <a:t>1.1</a:t>
            </a:r>
            <a:endParaRPr lang="ko-KR" altLang="en-US" sz="1100" kern="0" spc="-60">
              <a:solidFill>
                <a:srgbClr val="000000"/>
              </a:solidFill>
            </a:endParaRPr>
          </a:p>
        </p:txBody>
      </p:sp>
      <p:sp>
        <p:nvSpPr>
          <p:cNvPr id="58" name="모서리가 둥근 직사각형 57"/>
          <p:cNvSpPr/>
          <p:nvPr>
            <p:custDataLst>
              <p:tags r:id="rId25"/>
            </p:custDataLst>
          </p:nvPr>
        </p:nvSpPr>
        <p:spPr bwMode="gray">
          <a:xfrm>
            <a:off x="4716016" y="3140968"/>
            <a:ext cx="468052" cy="237248"/>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1~31</a:t>
            </a:r>
            <a:endParaRPr lang="ko-KR" altLang="en-US" sz="1100" kern="0" spc="-60">
              <a:solidFill>
                <a:srgbClr val="000000"/>
              </a:solidFill>
            </a:endParaRPr>
          </a:p>
        </p:txBody>
      </p:sp>
      <p:sp>
        <p:nvSpPr>
          <p:cNvPr id="59" name="모서리가 둥근 직사각형 58"/>
          <p:cNvSpPr/>
          <p:nvPr>
            <p:custDataLst>
              <p:tags r:id="rId26"/>
            </p:custDataLst>
          </p:nvPr>
        </p:nvSpPr>
        <p:spPr bwMode="gray">
          <a:xfrm>
            <a:off x="5256076" y="3140969"/>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3~4</a:t>
            </a:r>
            <a:endParaRPr lang="ko-KR" altLang="en-US" sz="1100" kern="0" spc="-60">
              <a:solidFill>
                <a:srgbClr val="000000"/>
              </a:solidFill>
            </a:endParaRPr>
          </a:p>
        </p:txBody>
      </p:sp>
      <p:sp>
        <p:nvSpPr>
          <p:cNvPr id="60" name="모서리가 둥근 직사각형 59"/>
          <p:cNvSpPr/>
          <p:nvPr>
            <p:custDataLst>
              <p:tags r:id="rId27"/>
            </p:custDataLst>
          </p:nvPr>
        </p:nvSpPr>
        <p:spPr bwMode="gray">
          <a:xfrm>
            <a:off x="5796136" y="3140968"/>
            <a:ext cx="468052" cy="234027"/>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3~6</a:t>
            </a:r>
            <a:endParaRPr lang="ko-KR" altLang="en-US" sz="1100" kern="0" spc="-60">
              <a:solidFill>
                <a:srgbClr val="000000"/>
              </a:solidFill>
            </a:endParaRPr>
          </a:p>
        </p:txBody>
      </p:sp>
      <p:sp>
        <p:nvSpPr>
          <p:cNvPr id="61" name="모서리가 둥근 직사각형 60"/>
          <p:cNvSpPr/>
          <p:nvPr>
            <p:custDataLst>
              <p:tags r:id="rId28"/>
            </p:custDataLst>
          </p:nvPr>
        </p:nvSpPr>
        <p:spPr bwMode="gray">
          <a:xfrm>
            <a:off x="6336196" y="3140968"/>
            <a:ext cx="468052" cy="237249"/>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1~10</a:t>
            </a:r>
            <a:endParaRPr lang="ko-KR" altLang="en-US" sz="1100" kern="0" spc="-60">
              <a:solidFill>
                <a:srgbClr val="000000"/>
              </a:solidFill>
            </a:endParaRPr>
          </a:p>
        </p:txBody>
      </p:sp>
      <p:sp>
        <p:nvSpPr>
          <p:cNvPr id="62" name="모서리가 둥근 직사각형 61"/>
          <p:cNvSpPr/>
          <p:nvPr>
            <p:custDataLst>
              <p:tags r:id="rId29"/>
            </p:custDataLst>
          </p:nvPr>
        </p:nvSpPr>
        <p:spPr bwMode="gray">
          <a:xfrm>
            <a:off x="6876256" y="3140968"/>
            <a:ext cx="468052" cy="237249"/>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1~31</a:t>
            </a:r>
            <a:endParaRPr lang="ko-KR" altLang="en-US" sz="1100" kern="0" spc="-60">
              <a:solidFill>
                <a:srgbClr val="000000"/>
              </a:solidFill>
            </a:endParaRPr>
          </a:p>
        </p:txBody>
      </p:sp>
      <p:sp>
        <p:nvSpPr>
          <p:cNvPr id="63" name="모서리가 둥근 직사각형 62"/>
          <p:cNvSpPr/>
          <p:nvPr>
            <p:custDataLst>
              <p:tags r:id="rId30"/>
            </p:custDataLst>
          </p:nvPr>
        </p:nvSpPr>
        <p:spPr bwMode="gray">
          <a:xfrm>
            <a:off x="7416316" y="3140968"/>
            <a:ext cx="468052" cy="234027"/>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1~30</a:t>
            </a:r>
            <a:endParaRPr lang="ko-KR" altLang="en-US" sz="1100" kern="0" spc="-60">
              <a:solidFill>
                <a:srgbClr val="000000"/>
              </a:solidFill>
            </a:endParaRPr>
          </a:p>
        </p:txBody>
      </p:sp>
      <p:sp>
        <p:nvSpPr>
          <p:cNvPr id="64" name="모서리가 둥근 직사각형 63"/>
          <p:cNvSpPr/>
          <p:nvPr>
            <p:custDataLst>
              <p:tags r:id="rId31"/>
            </p:custDataLst>
          </p:nvPr>
        </p:nvSpPr>
        <p:spPr bwMode="gray">
          <a:xfrm>
            <a:off x="7961985" y="3140968"/>
            <a:ext cx="468052" cy="234027"/>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1~9.30</a:t>
            </a:r>
            <a:endParaRPr lang="ko-KR" altLang="en-US" sz="1100" kern="0" spc="-60">
              <a:solidFill>
                <a:srgbClr val="000000"/>
              </a:solidFill>
            </a:endParaRPr>
          </a:p>
        </p:txBody>
      </p:sp>
      <p:sp>
        <p:nvSpPr>
          <p:cNvPr id="65" name="모서리가 둥근 직사각형 64"/>
          <p:cNvSpPr/>
          <p:nvPr>
            <p:custDataLst>
              <p:tags r:id="rId32"/>
            </p:custDataLst>
          </p:nvPr>
        </p:nvSpPr>
        <p:spPr bwMode="gray">
          <a:xfrm>
            <a:off x="8496436" y="3140968"/>
            <a:ext cx="468052" cy="234027"/>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3~9</a:t>
            </a:r>
            <a:endParaRPr lang="ko-KR" altLang="en-US" sz="1100" kern="0" spc="-60">
              <a:solidFill>
                <a:srgbClr val="000000"/>
              </a:solidFill>
            </a:endParaRPr>
          </a:p>
        </p:txBody>
      </p:sp>
      <p:sp>
        <p:nvSpPr>
          <p:cNvPr id="66" name="모서리가 둥근 직사각형 65"/>
          <p:cNvSpPr/>
          <p:nvPr>
            <p:custDataLst>
              <p:tags r:id="rId33"/>
            </p:custDataLst>
          </p:nvPr>
        </p:nvSpPr>
        <p:spPr bwMode="gray">
          <a:xfrm>
            <a:off x="1961696" y="3429000"/>
            <a:ext cx="468052" cy="25227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26</a:t>
            </a:r>
            <a:endParaRPr lang="ko-KR" altLang="en-US" sz="1100" kern="0" spc="-60">
              <a:solidFill>
                <a:srgbClr val="000000"/>
              </a:solidFill>
            </a:endParaRPr>
          </a:p>
        </p:txBody>
      </p:sp>
      <p:sp>
        <p:nvSpPr>
          <p:cNvPr id="67" name="모서리가 둥근 직사각형 66"/>
          <p:cNvSpPr/>
          <p:nvPr>
            <p:custDataLst>
              <p:tags r:id="rId34"/>
            </p:custDataLst>
          </p:nvPr>
        </p:nvSpPr>
        <p:spPr bwMode="gray">
          <a:xfrm>
            <a:off x="3049228" y="3438819"/>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2~4</a:t>
            </a:r>
            <a:endParaRPr lang="ko-KR" altLang="en-US" sz="1100" kern="0" spc="-60">
              <a:solidFill>
                <a:srgbClr val="000000"/>
              </a:solidFill>
            </a:endParaRPr>
          </a:p>
        </p:txBody>
      </p:sp>
      <p:sp>
        <p:nvSpPr>
          <p:cNvPr id="68" name="모서리가 둥근 직사각형 67"/>
          <p:cNvSpPr/>
          <p:nvPr>
            <p:custDataLst>
              <p:tags r:id="rId35"/>
            </p:custDataLst>
          </p:nvPr>
        </p:nvSpPr>
        <p:spPr bwMode="gray">
          <a:xfrm>
            <a:off x="3049228" y="373667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2~11</a:t>
            </a:r>
            <a:endParaRPr lang="ko-KR" altLang="en-US" sz="1100" kern="0" spc="-60">
              <a:solidFill>
                <a:srgbClr val="000000"/>
              </a:solidFill>
            </a:endParaRPr>
          </a:p>
        </p:txBody>
      </p:sp>
      <p:sp>
        <p:nvSpPr>
          <p:cNvPr id="70" name="모서리가 둥근 직사각형 69"/>
          <p:cNvSpPr/>
          <p:nvPr>
            <p:custDataLst>
              <p:tags r:id="rId36"/>
            </p:custDataLst>
          </p:nvPr>
        </p:nvSpPr>
        <p:spPr bwMode="gray">
          <a:xfrm>
            <a:off x="3049228" y="403452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7~11</a:t>
            </a:r>
            <a:endParaRPr lang="ko-KR" altLang="en-US" sz="1100" kern="0" spc="-60">
              <a:solidFill>
                <a:srgbClr val="000000"/>
              </a:solidFill>
            </a:endParaRPr>
          </a:p>
        </p:txBody>
      </p:sp>
      <p:sp>
        <p:nvSpPr>
          <p:cNvPr id="71" name="모서리가 둥근 직사각형 70"/>
          <p:cNvSpPr/>
          <p:nvPr>
            <p:custDataLst>
              <p:tags r:id="rId37"/>
            </p:custDataLst>
          </p:nvPr>
        </p:nvSpPr>
        <p:spPr bwMode="gray">
          <a:xfrm>
            <a:off x="3049228" y="433237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10~11</a:t>
            </a:r>
            <a:endParaRPr lang="ko-KR" altLang="en-US" sz="1100" kern="0" spc="-60">
              <a:solidFill>
                <a:srgbClr val="000000"/>
              </a:solidFill>
            </a:endParaRPr>
          </a:p>
        </p:txBody>
      </p:sp>
      <p:sp>
        <p:nvSpPr>
          <p:cNvPr id="72" name="모서리가 둥근 직사각형 71"/>
          <p:cNvSpPr/>
          <p:nvPr>
            <p:custDataLst>
              <p:tags r:id="rId38"/>
            </p:custDataLst>
          </p:nvPr>
        </p:nvSpPr>
        <p:spPr bwMode="gray">
          <a:xfrm>
            <a:off x="3049228" y="463022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10~11</a:t>
            </a:r>
            <a:endParaRPr lang="ko-KR" altLang="en-US" sz="1100" kern="0" spc="-60">
              <a:solidFill>
                <a:srgbClr val="000000"/>
              </a:solidFill>
            </a:endParaRPr>
          </a:p>
        </p:txBody>
      </p:sp>
      <p:sp>
        <p:nvSpPr>
          <p:cNvPr id="73" name="모서리가 둥근 직사각형 72"/>
          <p:cNvSpPr/>
          <p:nvPr>
            <p:custDataLst>
              <p:tags r:id="rId39"/>
            </p:custDataLst>
          </p:nvPr>
        </p:nvSpPr>
        <p:spPr bwMode="gray">
          <a:xfrm>
            <a:off x="3049228" y="492807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10~11</a:t>
            </a:r>
            <a:endParaRPr lang="ko-KR" altLang="en-US" sz="1100" kern="0" spc="-60">
              <a:solidFill>
                <a:srgbClr val="000000"/>
              </a:solidFill>
            </a:endParaRPr>
          </a:p>
        </p:txBody>
      </p:sp>
      <p:sp>
        <p:nvSpPr>
          <p:cNvPr id="74" name="모서리가 둥근 직사각형 73"/>
          <p:cNvSpPr/>
          <p:nvPr>
            <p:custDataLst>
              <p:tags r:id="rId40"/>
            </p:custDataLst>
          </p:nvPr>
        </p:nvSpPr>
        <p:spPr bwMode="gray">
          <a:xfrm>
            <a:off x="3049228" y="5225925"/>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16~18</a:t>
            </a:r>
            <a:endParaRPr lang="ko-KR" altLang="en-US" sz="1100" kern="0" spc="-60">
              <a:solidFill>
                <a:srgbClr val="000000"/>
              </a:solidFill>
            </a:endParaRPr>
          </a:p>
        </p:txBody>
      </p:sp>
      <p:sp>
        <p:nvSpPr>
          <p:cNvPr id="75" name="모서리가 둥근 직사각형 74"/>
          <p:cNvSpPr/>
          <p:nvPr>
            <p:custDataLst>
              <p:tags r:id="rId41"/>
            </p:custDataLst>
          </p:nvPr>
        </p:nvSpPr>
        <p:spPr bwMode="gray">
          <a:xfrm>
            <a:off x="3049228" y="5523776"/>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17</a:t>
            </a:r>
            <a:endParaRPr lang="ko-KR" altLang="en-US" sz="1100" kern="0" spc="-60">
              <a:solidFill>
                <a:srgbClr val="000000"/>
              </a:solidFill>
            </a:endParaRPr>
          </a:p>
        </p:txBody>
      </p:sp>
      <p:sp>
        <p:nvSpPr>
          <p:cNvPr id="76" name="모서리가 둥근 직사각형 75"/>
          <p:cNvSpPr/>
          <p:nvPr>
            <p:custDataLst>
              <p:tags r:id="rId42"/>
            </p:custDataLst>
          </p:nvPr>
        </p:nvSpPr>
        <p:spPr bwMode="gray">
          <a:xfrm>
            <a:off x="3049228" y="5821627"/>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24~25</a:t>
            </a:r>
            <a:endParaRPr lang="ko-KR" altLang="en-US" sz="1100" kern="0" spc="-60">
              <a:solidFill>
                <a:srgbClr val="000000"/>
              </a:solidFill>
            </a:endParaRPr>
          </a:p>
        </p:txBody>
      </p:sp>
      <p:sp>
        <p:nvSpPr>
          <p:cNvPr id="77" name="모서리가 둥근 직사각형 76"/>
          <p:cNvSpPr/>
          <p:nvPr>
            <p:custDataLst>
              <p:tags r:id="rId43"/>
            </p:custDataLst>
          </p:nvPr>
        </p:nvSpPr>
        <p:spPr bwMode="gray">
          <a:xfrm>
            <a:off x="3049228" y="6119478"/>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29~1</a:t>
            </a:r>
            <a:endParaRPr lang="ko-KR" altLang="en-US" sz="1100" kern="0" spc="-60">
              <a:solidFill>
                <a:srgbClr val="000000"/>
              </a:solidFill>
            </a:endParaRPr>
          </a:p>
        </p:txBody>
      </p:sp>
      <p:sp>
        <p:nvSpPr>
          <p:cNvPr id="78" name="모서리가 둥근 직사각형 77"/>
          <p:cNvSpPr/>
          <p:nvPr>
            <p:custDataLst>
              <p:tags r:id="rId44"/>
            </p:custDataLst>
          </p:nvPr>
        </p:nvSpPr>
        <p:spPr bwMode="gray">
          <a:xfrm>
            <a:off x="3049228" y="641733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30~31</a:t>
            </a:r>
            <a:endParaRPr lang="ko-KR" altLang="en-US" sz="1100" kern="0" spc="-60">
              <a:solidFill>
                <a:srgbClr val="000000"/>
              </a:solidFill>
            </a:endParaRPr>
          </a:p>
        </p:txBody>
      </p:sp>
      <p:sp>
        <p:nvSpPr>
          <p:cNvPr id="91" name="모서리가 둥근 직사각형 90"/>
          <p:cNvSpPr/>
          <p:nvPr>
            <p:custDataLst>
              <p:tags r:id="rId45"/>
            </p:custDataLst>
          </p:nvPr>
        </p:nvSpPr>
        <p:spPr bwMode="gray">
          <a:xfrm>
            <a:off x="3584257" y="3436144"/>
            <a:ext cx="468052" cy="233363"/>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7~8</a:t>
            </a:r>
            <a:endParaRPr lang="ko-KR" altLang="en-US" sz="1100" kern="0" spc="-60">
              <a:solidFill>
                <a:srgbClr val="000000"/>
              </a:solidFill>
            </a:endParaRPr>
          </a:p>
        </p:txBody>
      </p:sp>
      <p:sp>
        <p:nvSpPr>
          <p:cNvPr id="92" name="모서리가 둥근 직사각형 91"/>
          <p:cNvSpPr/>
          <p:nvPr>
            <p:custDataLst>
              <p:tags r:id="rId46"/>
            </p:custDataLst>
          </p:nvPr>
        </p:nvSpPr>
        <p:spPr bwMode="gray">
          <a:xfrm>
            <a:off x="3581876" y="3735697"/>
            <a:ext cx="468052" cy="233363"/>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12~15</a:t>
            </a:r>
            <a:endParaRPr lang="ko-KR" altLang="en-US" sz="1100" kern="0" spc="-60">
              <a:solidFill>
                <a:srgbClr val="000000"/>
              </a:solidFill>
            </a:endParaRPr>
          </a:p>
        </p:txBody>
      </p:sp>
      <p:sp>
        <p:nvSpPr>
          <p:cNvPr id="101" name="모서리가 둥근 직사각형 100"/>
          <p:cNvSpPr/>
          <p:nvPr>
            <p:custDataLst>
              <p:tags r:id="rId47"/>
            </p:custDataLst>
          </p:nvPr>
        </p:nvSpPr>
        <p:spPr bwMode="gray">
          <a:xfrm>
            <a:off x="4716016" y="3439482"/>
            <a:ext cx="468052" cy="233363"/>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a:t>
            </a:r>
            <a:endParaRPr lang="ko-KR" altLang="en-US" sz="1100" kern="0" spc="-60">
              <a:solidFill>
                <a:srgbClr val="000000"/>
              </a:solidFill>
            </a:endParaRPr>
          </a:p>
        </p:txBody>
      </p:sp>
      <p:sp>
        <p:nvSpPr>
          <p:cNvPr id="102" name="모서리가 둥근 직사각형 101"/>
          <p:cNvSpPr/>
          <p:nvPr>
            <p:custDataLst>
              <p:tags r:id="rId48"/>
            </p:custDataLst>
          </p:nvPr>
        </p:nvSpPr>
        <p:spPr bwMode="gray">
          <a:xfrm>
            <a:off x="4713635" y="3739035"/>
            <a:ext cx="468052" cy="233363"/>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22~23</a:t>
            </a:r>
            <a:endParaRPr lang="ko-KR" altLang="en-US" sz="1100" kern="0" spc="-60">
              <a:solidFill>
                <a:srgbClr val="000000"/>
              </a:solidFill>
            </a:endParaRPr>
          </a:p>
        </p:txBody>
      </p:sp>
      <p:sp>
        <p:nvSpPr>
          <p:cNvPr id="103" name="모서리가 둥근 직사각형 102"/>
          <p:cNvSpPr/>
          <p:nvPr>
            <p:custDataLst>
              <p:tags r:id="rId49"/>
            </p:custDataLst>
          </p:nvPr>
        </p:nvSpPr>
        <p:spPr bwMode="gray">
          <a:xfrm>
            <a:off x="5256076" y="3438819"/>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6~10</a:t>
            </a:r>
            <a:endParaRPr lang="ko-KR" altLang="en-US" sz="1100" kern="0" spc="-60">
              <a:solidFill>
                <a:srgbClr val="000000"/>
              </a:solidFill>
            </a:endParaRPr>
          </a:p>
        </p:txBody>
      </p:sp>
      <p:sp>
        <p:nvSpPr>
          <p:cNvPr id="104" name="모서리가 둥근 직사각형 103"/>
          <p:cNvSpPr/>
          <p:nvPr>
            <p:custDataLst>
              <p:tags r:id="rId50"/>
            </p:custDataLst>
          </p:nvPr>
        </p:nvSpPr>
        <p:spPr bwMode="gray">
          <a:xfrm>
            <a:off x="5256076" y="373667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6~10</a:t>
            </a:r>
            <a:endParaRPr lang="ko-KR" altLang="en-US" sz="1100" kern="0" spc="-60">
              <a:solidFill>
                <a:srgbClr val="000000"/>
              </a:solidFill>
            </a:endParaRPr>
          </a:p>
        </p:txBody>
      </p:sp>
      <p:sp>
        <p:nvSpPr>
          <p:cNvPr id="105" name="모서리가 둥근 직사각형 104"/>
          <p:cNvSpPr/>
          <p:nvPr>
            <p:custDataLst>
              <p:tags r:id="rId51"/>
            </p:custDataLst>
          </p:nvPr>
        </p:nvSpPr>
        <p:spPr bwMode="gray">
          <a:xfrm>
            <a:off x="5256076" y="403452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6~3.6</a:t>
            </a:r>
            <a:endParaRPr lang="ko-KR" altLang="en-US" sz="1100" kern="0" spc="-60">
              <a:solidFill>
                <a:srgbClr val="000000"/>
              </a:solidFill>
            </a:endParaRPr>
          </a:p>
        </p:txBody>
      </p:sp>
      <p:sp>
        <p:nvSpPr>
          <p:cNvPr id="106" name="모서리가 둥근 직사각형 105"/>
          <p:cNvSpPr/>
          <p:nvPr>
            <p:custDataLst>
              <p:tags r:id="rId52"/>
            </p:custDataLst>
          </p:nvPr>
        </p:nvSpPr>
        <p:spPr bwMode="gray">
          <a:xfrm>
            <a:off x="5256076" y="433237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7~9</a:t>
            </a:r>
            <a:endParaRPr lang="ko-KR" altLang="en-US" sz="1100" kern="0" spc="-60">
              <a:solidFill>
                <a:srgbClr val="000000"/>
              </a:solidFill>
            </a:endParaRPr>
          </a:p>
        </p:txBody>
      </p:sp>
      <p:sp>
        <p:nvSpPr>
          <p:cNvPr id="107" name="모서리가 둥근 직사각형 106"/>
          <p:cNvSpPr/>
          <p:nvPr>
            <p:custDataLst>
              <p:tags r:id="rId53"/>
            </p:custDataLst>
          </p:nvPr>
        </p:nvSpPr>
        <p:spPr bwMode="gray">
          <a:xfrm>
            <a:off x="5256076" y="463022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13~3.13</a:t>
            </a:r>
            <a:endParaRPr lang="ko-KR" altLang="en-US" sz="1100" kern="0" spc="-60">
              <a:solidFill>
                <a:srgbClr val="000000"/>
              </a:solidFill>
            </a:endParaRPr>
          </a:p>
        </p:txBody>
      </p:sp>
      <p:sp>
        <p:nvSpPr>
          <p:cNvPr id="108" name="모서리가 둥근 직사각형 107"/>
          <p:cNvSpPr/>
          <p:nvPr>
            <p:custDataLst>
              <p:tags r:id="rId54"/>
            </p:custDataLst>
          </p:nvPr>
        </p:nvSpPr>
        <p:spPr bwMode="gray">
          <a:xfrm>
            <a:off x="5256076" y="492807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19~3.1</a:t>
            </a:r>
            <a:endParaRPr lang="ko-KR" altLang="en-US" sz="1100" kern="0" spc="-60">
              <a:solidFill>
                <a:srgbClr val="000000"/>
              </a:solidFill>
            </a:endParaRPr>
          </a:p>
        </p:txBody>
      </p:sp>
      <p:sp>
        <p:nvSpPr>
          <p:cNvPr id="109" name="모서리가 둥근 직사각형 108"/>
          <p:cNvSpPr/>
          <p:nvPr>
            <p:custDataLst>
              <p:tags r:id="rId55"/>
            </p:custDataLst>
          </p:nvPr>
        </p:nvSpPr>
        <p:spPr bwMode="gray">
          <a:xfrm>
            <a:off x="5796136" y="342900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18~24</a:t>
            </a:r>
            <a:endParaRPr lang="ko-KR" altLang="en-US" sz="1100" kern="0" spc="-60">
              <a:solidFill>
                <a:srgbClr val="000000"/>
              </a:solidFill>
            </a:endParaRPr>
          </a:p>
        </p:txBody>
      </p:sp>
      <p:sp>
        <p:nvSpPr>
          <p:cNvPr id="110" name="모서리가 둥근 직사각형 109"/>
          <p:cNvSpPr/>
          <p:nvPr>
            <p:custDataLst>
              <p:tags r:id="rId56"/>
            </p:custDataLst>
          </p:nvPr>
        </p:nvSpPr>
        <p:spPr bwMode="gray">
          <a:xfrm>
            <a:off x="5796136" y="372685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19~20</a:t>
            </a:r>
            <a:endParaRPr lang="ko-KR" altLang="en-US" sz="1100" kern="0" spc="-60">
              <a:solidFill>
                <a:srgbClr val="000000"/>
              </a:solidFill>
            </a:endParaRPr>
          </a:p>
        </p:txBody>
      </p:sp>
      <p:sp>
        <p:nvSpPr>
          <p:cNvPr id="111" name="모서리가 둥근 직사각형 110"/>
          <p:cNvSpPr/>
          <p:nvPr>
            <p:custDataLst>
              <p:tags r:id="rId57"/>
            </p:custDataLst>
          </p:nvPr>
        </p:nvSpPr>
        <p:spPr bwMode="gray">
          <a:xfrm>
            <a:off x="5796136" y="402470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26~4.17</a:t>
            </a:r>
            <a:endParaRPr lang="ko-KR" altLang="en-US" sz="1100" kern="0" spc="-60">
              <a:solidFill>
                <a:srgbClr val="000000"/>
              </a:solidFill>
            </a:endParaRPr>
          </a:p>
        </p:txBody>
      </p:sp>
      <p:sp>
        <p:nvSpPr>
          <p:cNvPr id="112" name="모서리가 둥근 직사각형 111"/>
          <p:cNvSpPr/>
          <p:nvPr>
            <p:custDataLst>
              <p:tags r:id="rId58"/>
            </p:custDataLst>
          </p:nvPr>
        </p:nvSpPr>
        <p:spPr bwMode="gray">
          <a:xfrm>
            <a:off x="6336196" y="342900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1~10</a:t>
            </a:r>
            <a:endParaRPr lang="ko-KR" altLang="en-US" sz="1100" kern="0" spc="-60">
              <a:solidFill>
                <a:srgbClr val="000000"/>
              </a:solidFill>
            </a:endParaRPr>
          </a:p>
        </p:txBody>
      </p:sp>
      <p:sp>
        <p:nvSpPr>
          <p:cNvPr id="113" name="모서리가 둥근 직사각형 112"/>
          <p:cNvSpPr/>
          <p:nvPr>
            <p:custDataLst>
              <p:tags r:id="rId59"/>
            </p:custDataLst>
          </p:nvPr>
        </p:nvSpPr>
        <p:spPr bwMode="gray">
          <a:xfrm>
            <a:off x="6336196" y="372685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9~10</a:t>
            </a:r>
            <a:endParaRPr lang="ko-KR" altLang="en-US" sz="1100" kern="0" spc="-60">
              <a:solidFill>
                <a:srgbClr val="000000"/>
              </a:solidFill>
            </a:endParaRPr>
          </a:p>
        </p:txBody>
      </p:sp>
      <p:sp>
        <p:nvSpPr>
          <p:cNvPr id="114" name="모서리가 둥근 직사각형 113"/>
          <p:cNvSpPr/>
          <p:nvPr>
            <p:custDataLst>
              <p:tags r:id="rId60"/>
            </p:custDataLst>
          </p:nvPr>
        </p:nvSpPr>
        <p:spPr bwMode="gray">
          <a:xfrm>
            <a:off x="6336196" y="402470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9~5.8</a:t>
            </a:r>
            <a:endParaRPr lang="ko-KR" altLang="en-US" sz="1100" kern="0" spc="-60">
              <a:solidFill>
                <a:srgbClr val="000000"/>
              </a:solidFill>
            </a:endParaRPr>
          </a:p>
        </p:txBody>
      </p:sp>
      <p:sp>
        <p:nvSpPr>
          <p:cNvPr id="115" name="모서리가 둥근 직사각형 114"/>
          <p:cNvSpPr/>
          <p:nvPr>
            <p:custDataLst>
              <p:tags r:id="rId61"/>
            </p:custDataLst>
          </p:nvPr>
        </p:nvSpPr>
        <p:spPr bwMode="gray">
          <a:xfrm>
            <a:off x="6336196" y="432255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23~24</a:t>
            </a:r>
            <a:endParaRPr lang="ko-KR" altLang="en-US" sz="1100" kern="0" spc="-60">
              <a:solidFill>
                <a:srgbClr val="000000"/>
              </a:solidFill>
            </a:endParaRPr>
          </a:p>
        </p:txBody>
      </p:sp>
      <p:sp>
        <p:nvSpPr>
          <p:cNvPr id="116" name="모서리가 둥근 직사각형 115"/>
          <p:cNvSpPr/>
          <p:nvPr>
            <p:custDataLst>
              <p:tags r:id="rId62"/>
            </p:custDataLst>
          </p:nvPr>
        </p:nvSpPr>
        <p:spPr bwMode="gray">
          <a:xfrm>
            <a:off x="6876256" y="342900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13~11.11</a:t>
            </a:r>
            <a:endParaRPr lang="ko-KR" altLang="en-US" sz="1100" kern="0" spc="-60">
              <a:solidFill>
                <a:srgbClr val="000000"/>
              </a:solidFill>
            </a:endParaRPr>
          </a:p>
        </p:txBody>
      </p:sp>
      <p:sp>
        <p:nvSpPr>
          <p:cNvPr id="117" name="모서리가 둥근 직사각형 116"/>
          <p:cNvSpPr/>
          <p:nvPr>
            <p:custDataLst>
              <p:tags r:id="rId63"/>
            </p:custDataLst>
          </p:nvPr>
        </p:nvSpPr>
        <p:spPr bwMode="gray">
          <a:xfrm>
            <a:off x="6876256" y="372685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14~15</a:t>
            </a:r>
            <a:endParaRPr lang="ko-KR" altLang="en-US" sz="1100" kern="0" spc="-60">
              <a:solidFill>
                <a:srgbClr val="000000"/>
              </a:solidFill>
            </a:endParaRPr>
          </a:p>
        </p:txBody>
      </p:sp>
      <p:sp>
        <p:nvSpPr>
          <p:cNvPr id="118" name="모서리가 둥근 직사각형 117"/>
          <p:cNvSpPr/>
          <p:nvPr>
            <p:custDataLst>
              <p:tags r:id="rId64"/>
            </p:custDataLst>
          </p:nvPr>
        </p:nvSpPr>
        <p:spPr bwMode="gray">
          <a:xfrm>
            <a:off x="6876256" y="402470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15</a:t>
            </a:r>
            <a:endParaRPr lang="ko-KR" altLang="en-US" sz="1100" kern="0" spc="-60">
              <a:solidFill>
                <a:srgbClr val="000000"/>
              </a:solidFill>
            </a:endParaRPr>
          </a:p>
        </p:txBody>
      </p:sp>
      <p:sp>
        <p:nvSpPr>
          <p:cNvPr id="119" name="모서리가 둥근 직사각형 118"/>
          <p:cNvSpPr/>
          <p:nvPr>
            <p:custDataLst>
              <p:tags r:id="rId65"/>
            </p:custDataLst>
          </p:nvPr>
        </p:nvSpPr>
        <p:spPr bwMode="gray">
          <a:xfrm>
            <a:off x="6876256" y="432255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27~29</a:t>
            </a:r>
            <a:endParaRPr lang="ko-KR" altLang="en-US" sz="1100" kern="0" spc="-60">
              <a:solidFill>
                <a:srgbClr val="000000"/>
              </a:solidFill>
            </a:endParaRPr>
          </a:p>
        </p:txBody>
      </p:sp>
      <p:sp>
        <p:nvSpPr>
          <p:cNvPr id="120" name="모서리가 둥근 직사각형 119"/>
          <p:cNvSpPr/>
          <p:nvPr>
            <p:custDataLst>
              <p:tags r:id="rId66"/>
            </p:custDataLst>
          </p:nvPr>
        </p:nvSpPr>
        <p:spPr bwMode="gray">
          <a:xfrm>
            <a:off x="6876256" y="462040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29</a:t>
            </a:r>
            <a:endParaRPr lang="ko-KR" altLang="en-US" sz="1100" kern="0" spc="-60">
              <a:solidFill>
                <a:srgbClr val="000000"/>
              </a:solidFill>
            </a:endParaRPr>
          </a:p>
        </p:txBody>
      </p:sp>
      <p:sp>
        <p:nvSpPr>
          <p:cNvPr id="121" name="모서리가 둥근 직사각형 120"/>
          <p:cNvSpPr/>
          <p:nvPr>
            <p:custDataLst>
              <p:tags r:id="rId67"/>
            </p:custDataLst>
          </p:nvPr>
        </p:nvSpPr>
        <p:spPr bwMode="gray">
          <a:xfrm>
            <a:off x="7416316" y="343501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a:t>
            </a:r>
            <a:endParaRPr lang="ko-KR" altLang="en-US" sz="1100" kern="0" spc="-60">
              <a:solidFill>
                <a:srgbClr val="000000"/>
              </a:solidFill>
            </a:endParaRPr>
          </a:p>
        </p:txBody>
      </p:sp>
      <p:sp>
        <p:nvSpPr>
          <p:cNvPr id="122" name="모서리가 둥근 직사각형 121"/>
          <p:cNvSpPr/>
          <p:nvPr>
            <p:custDataLst>
              <p:tags r:id="rId68"/>
            </p:custDataLst>
          </p:nvPr>
        </p:nvSpPr>
        <p:spPr bwMode="gray">
          <a:xfrm>
            <a:off x="7416316" y="373286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4~18</a:t>
            </a:r>
            <a:endParaRPr lang="ko-KR" altLang="en-US" sz="1100" kern="0" spc="-60">
              <a:solidFill>
                <a:srgbClr val="000000"/>
              </a:solidFill>
            </a:endParaRPr>
          </a:p>
        </p:txBody>
      </p:sp>
      <p:sp>
        <p:nvSpPr>
          <p:cNvPr id="123" name="모서리가 둥근 직사각형 122"/>
          <p:cNvSpPr/>
          <p:nvPr>
            <p:custDataLst>
              <p:tags r:id="rId69"/>
            </p:custDataLst>
          </p:nvPr>
        </p:nvSpPr>
        <p:spPr bwMode="gray">
          <a:xfrm>
            <a:off x="7416316" y="4030715"/>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13~16</a:t>
            </a:r>
            <a:endParaRPr lang="ko-KR" altLang="en-US" sz="1100" kern="0" spc="-60">
              <a:solidFill>
                <a:srgbClr val="000000"/>
              </a:solidFill>
            </a:endParaRPr>
          </a:p>
        </p:txBody>
      </p:sp>
      <p:sp>
        <p:nvSpPr>
          <p:cNvPr id="124" name="모서리가 둥근 직사각형 123"/>
          <p:cNvSpPr/>
          <p:nvPr>
            <p:custDataLst>
              <p:tags r:id="rId70"/>
            </p:custDataLst>
          </p:nvPr>
        </p:nvSpPr>
        <p:spPr bwMode="gray">
          <a:xfrm>
            <a:off x="7956376" y="342900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9~18</a:t>
            </a:r>
            <a:endParaRPr lang="ko-KR" altLang="en-US" sz="1100" kern="0" spc="-60">
              <a:solidFill>
                <a:srgbClr val="000000"/>
              </a:solidFill>
            </a:endParaRPr>
          </a:p>
        </p:txBody>
      </p:sp>
      <p:sp>
        <p:nvSpPr>
          <p:cNvPr id="125" name="모서리가 둥근 직사각형 124"/>
          <p:cNvSpPr/>
          <p:nvPr>
            <p:custDataLst>
              <p:tags r:id="rId71"/>
            </p:custDataLst>
          </p:nvPr>
        </p:nvSpPr>
        <p:spPr bwMode="gray">
          <a:xfrm>
            <a:off x="7956376" y="372685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23~8.3</a:t>
            </a:r>
            <a:endParaRPr lang="ko-KR" altLang="en-US" sz="1100" kern="0" spc="-60">
              <a:solidFill>
                <a:srgbClr val="000000"/>
              </a:solidFill>
            </a:endParaRPr>
          </a:p>
        </p:txBody>
      </p:sp>
      <p:sp>
        <p:nvSpPr>
          <p:cNvPr id="126" name="모서리가 둥근 직사각형 125"/>
          <p:cNvSpPr/>
          <p:nvPr>
            <p:custDataLst>
              <p:tags r:id="rId72"/>
            </p:custDataLst>
          </p:nvPr>
        </p:nvSpPr>
        <p:spPr bwMode="gray">
          <a:xfrm>
            <a:off x="7956376" y="402470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23~8.7</a:t>
            </a:r>
            <a:endParaRPr lang="ko-KR" altLang="en-US" sz="1100" kern="0" spc="-60">
              <a:solidFill>
                <a:srgbClr val="000000"/>
              </a:solidFill>
            </a:endParaRPr>
          </a:p>
        </p:txBody>
      </p:sp>
      <p:sp>
        <p:nvSpPr>
          <p:cNvPr id="127" name="모서리가 둥근 직사각형 126"/>
          <p:cNvSpPr/>
          <p:nvPr>
            <p:custDataLst>
              <p:tags r:id="rId73"/>
            </p:custDataLst>
          </p:nvPr>
        </p:nvSpPr>
        <p:spPr bwMode="gray">
          <a:xfrm>
            <a:off x="7956376" y="432255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29~30</a:t>
            </a:r>
            <a:endParaRPr lang="ko-KR" altLang="en-US" sz="1100" kern="0" spc="-60">
              <a:solidFill>
                <a:srgbClr val="000000"/>
              </a:solidFill>
            </a:endParaRPr>
          </a:p>
        </p:txBody>
      </p:sp>
      <p:sp>
        <p:nvSpPr>
          <p:cNvPr id="128" name="모서리가 둥근 직사각형 127"/>
          <p:cNvSpPr/>
          <p:nvPr>
            <p:custDataLst>
              <p:tags r:id="rId74"/>
            </p:custDataLst>
          </p:nvPr>
        </p:nvSpPr>
        <p:spPr bwMode="gray">
          <a:xfrm>
            <a:off x="7956376" y="462040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29~31</a:t>
            </a:r>
            <a:endParaRPr lang="ko-KR" altLang="en-US" sz="1100" kern="0" spc="-60">
              <a:solidFill>
                <a:srgbClr val="000000"/>
              </a:solidFill>
            </a:endParaRPr>
          </a:p>
        </p:txBody>
      </p:sp>
      <p:sp>
        <p:nvSpPr>
          <p:cNvPr id="129" name="모서리가 둥근 직사각형 128"/>
          <p:cNvSpPr/>
          <p:nvPr>
            <p:custDataLst>
              <p:tags r:id="rId75"/>
            </p:custDataLst>
          </p:nvPr>
        </p:nvSpPr>
        <p:spPr bwMode="gray">
          <a:xfrm>
            <a:off x="7956376" y="4918255"/>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30~31</a:t>
            </a:r>
            <a:endParaRPr lang="ko-KR" altLang="en-US" sz="1100" kern="0" spc="-60">
              <a:solidFill>
                <a:srgbClr val="000000"/>
              </a:solidFill>
            </a:endParaRPr>
          </a:p>
        </p:txBody>
      </p:sp>
      <p:sp>
        <p:nvSpPr>
          <p:cNvPr id="130" name="모서리가 둥근 직사각형 129"/>
          <p:cNvSpPr/>
          <p:nvPr>
            <p:custDataLst>
              <p:tags r:id="rId76"/>
            </p:custDataLst>
          </p:nvPr>
        </p:nvSpPr>
        <p:spPr bwMode="gray">
          <a:xfrm>
            <a:off x="7956376" y="5225925"/>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30~31</a:t>
            </a:r>
            <a:endParaRPr lang="ko-KR" altLang="en-US" sz="1100" kern="0" spc="-60">
              <a:solidFill>
                <a:srgbClr val="000000"/>
              </a:solidFill>
            </a:endParaRPr>
          </a:p>
        </p:txBody>
      </p:sp>
      <p:sp>
        <p:nvSpPr>
          <p:cNvPr id="131" name="모서리가 둥근 직사각형 130"/>
          <p:cNvSpPr/>
          <p:nvPr>
            <p:custDataLst>
              <p:tags r:id="rId77"/>
            </p:custDataLst>
          </p:nvPr>
        </p:nvSpPr>
        <p:spPr bwMode="gray">
          <a:xfrm>
            <a:off x="8496436" y="342900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6~7</a:t>
            </a:r>
            <a:endParaRPr lang="ko-KR" altLang="en-US" sz="1100" kern="0" spc="-60">
              <a:solidFill>
                <a:srgbClr val="000000"/>
              </a:solidFill>
            </a:endParaRPr>
          </a:p>
        </p:txBody>
      </p:sp>
      <p:sp>
        <p:nvSpPr>
          <p:cNvPr id="132" name="모서리가 둥근 직사각형 131"/>
          <p:cNvSpPr/>
          <p:nvPr>
            <p:custDataLst>
              <p:tags r:id="rId78"/>
            </p:custDataLst>
          </p:nvPr>
        </p:nvSpPr>
        <p:spPr bwMode="gray">
          <a:xfrm>
            <a:off x="8496436" y="372685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8~16</a:t>
            </a:r>
            <a:endParaRPr lang="ko-KR" altLang="en-US" sz="1100" kern="0" spc="-60">
              <a:solidFill>
                <a:srgbClr val="000000"/>
              </a:solidFill>
            </a:endParaRPr>
          </a:p>
        </p:txBody>
      </p:sp>
      <p:sp>
        <p:nvSpPr>
          <p:cNvPr id="133" name="모서리가 둥근 직사각형 132"/>
          <p:cNvSpPr/>
          <p:nvPr>
            <p:custDataLst>
              <p:tags r:id="rId79"/>
            </p:custDataLst>
          </p:nvPr>
        </p:nvSpPr>
        <p:spPr bwMode="gray">
          <a:xfrm>
            <a:off x="8496436" y="402470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12~14</a:t>
            </a:r>
            <a:endParaRPr lang="ko-KR" altLang="en-US" sz="1100" kern="0" spc="-60">
              <a:solidFill>
                <a:srgbClr val="000000"/>
              </a:solidFill>
            </a:endParaRPr>
          </a:p>
        </p:txBody>
      </p:sp>
      <p:sp>
        <p:nvSpPr>
          <p:cNvPr id="134" name="모서리가 둥근 직사각형 133"/>
          <p:cNvSpPr/>
          <p:nvPr>
            <p:custDataLst>
              <p:tags r:id="rId80"/>
            </p:custDataLst>
          </p:nvPr>
        </p:nvSpPr>
        <p:spPr bwMode="gray">
          <a:xfrm>
            <a:off x="8496436" y="432255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13~14</a:t>
            </a:r>
            <a:endParaRPr lang="ko-KR" altLang="en-US" sz="1100" kern="0" spc="-60">
              <a:solidFill>
                <a:srgbClr val="000000"/>
              </a:solidFill>
            </a:endParaRPr>
          </a:p>
        </p:txBody>
      </p:sp>
      <p:sp>
        <p:nvSpPr>
          <p:cNvPr id="135" name="모서리가 둥근 직사각형 134"/>
          <p:cNvSpPr/>
          <p:nvPr>
            <p:custDataLst>
              <p:tags r:id="rId81"/>
            </p:custDataLst>
          </p:nvPr>
        </p:nvSpPr>
        <p:spPr bwMode="gray">
          <a:xfrm>
            <a:off x="8496436" y="462040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26~10.3</a:t>
            </a:r>
            <a:endParaRPr lang="ko-KR" altLang="en-US" sz="1100" kern="0" spc="-60">
              <a:solidFill>
                <a:srgbClr val="000000"/>
              </a:solidFill>
            </a:endParaRPr>
          </a:p>
        </p:txBody>
      </p:sp>
      <p:sp>
        <p:nvSpPr>
          <p:cNvPr id="136" name="모서리가 둥근 직사각형 135"/>
          <p:cNvSpPr/>
          <p:nvPr>
            <p:custDataLst>
              <p:tags r:id="rId82"/>
            </p:custDataLst>
          </p:nvPr>
        </p:nvSpPr>
        <p:spPr bwMode="gray">
          <a:xfrm>
            <a:off x="8496436" y="4918255"/>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27~28</a:t>
            </a:r>
            <a:endParaRPr lang="ko-KR" altLang="en-US" sz="1100" kern="0" spc="-60">
              <a:solidFill>
                <a:srgbClr val="000000"/>
              </a:solidFill>
            </a:endParaRPr>
          </a:p>
        </p:txBody>
      </p:sp>
      <p:sp>
        <p:nvSpPr>
          <p:cNvPr id="4" name="왼쪽 중괄호 3"/>
          <p:cNvSpPr/>
          <p:nvPr/>
        </p:nvSpPr>
        <p:spPr>
          <a:xfrm rot="20488055">
            <a:off x="685436" y="3448108"/>
            <a:ext cx="251486" cy="3293682"/>
          </a:xfrm>
          <a:prstGeom prst="leftBrace">
            <a:avLst>
              <a:gd name="adj1" fmla="val 76455"/>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endParaRPr lang="ko-KR" altLang="en-US">
              <a:solidFill>
                <a:srgbClr val="000000"/>
              </a:solidFill>
            </a:endParaRPr>
          </a:p>
        </p:txBody>
      </p:sp>
      <p:sp>
        <p:nvSpPr>
          <p:cNvPr id="7" name="TextBox 6"/>
          <p:cNvSpPr txBox="1"/>
          <p:nvPr/>
        </p:nvSpPr>
        <p:spPr>
          <a:xfrm>
            <a:off x="287524" y="5246385"/>
            <a:ext cx="1404142" cy="414863"/>
          </a:xfrm>
          <a:prstGeom prst="rect">
            <a:avLst/>
          </a:prstGeom>
          <a:solidFill>
            <a:schemeClr val="bg1"/>
          </a:solidFill>
          <a:ln w="9525">
            <a:noFill/>
          </a:ln>
        </p:spPr>
        <p:txBody>
          <a:bodyPr vert="horz" wrap="square" lIns="0" tIns="0" rIns="0" bIns="0" rtlCol="0" anchor="ctr">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400">
                <a:solidFill>
                  <a:srgbClr val="000000"/>
                </a:solidFill>
                <a:cs typeface="Arial Narrow" pitchFamily="34" charset="0"/>
              </a:rPr>
              <a:t>행사기간 </a:t>
            </a:r>
            <a:r>
              <a:rPr lang="en-US" altLang="ko-KR" sz="1400">
                <a:solidFill>
                  <a:srgbClr val="000000"/>
                </a:solidFill>
                <a:cs typeface="Arial Narrow" pitchFamily="34" charset="0"/>
              </a:rPr>
              <a:t>(</a:t>
            </a:r>
            <a:r>
              <a:rPr lang="ko-KR" altLang="en-US" sz="1400">
                <a:solidFill>
                  <a:srgbClr val="000000"/>
                </a:solidFill>
                <a:cs typeface="Arial Narrow" pitchFamily="34" charset="0"/>
              </a:rPr>
              <a:t>일자</a:t>
            </a:r>
            <a:r>
              <a:rPr lang="en-US" altLang="ko-KR" sz="1400">
                <a:solidFill>
                  <a:srgbClr val="000000"/>
                </a:solidFill>
                <a:cs typeface="Arial Narrow" pitchFamily="34" charset="0"/>
              </a:rPr>
              <a:t>)</a:t>
            </a:r>
            <a:endParaRPr lang="ko-KR" altLang="en-US" sz="1400">
              <a:solidFill>
                <a:srgbClr val="000000"/>
              </a:solidFill>
              <a:cs typeface="Arial Narrow" pitchFamily="34" charset="0"/>
            </a:endParaRPr>
          </a:p>
        </p:txBody>
      </p:sp>
      <p:sp>
        <p:nvSpPr>
          <p:cNvPr id="10" name="모서리가 둥근 직사각형 9"/>
          <p:cNvSpPr/>
          <p:nvPr/>
        </p:nvSpPr>
        <p:spPr>
          <a:xfrm>
            <a:off x="2969808" y="3073400"/>
            <a:ext cx="612068" cy="2152525"/>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8" name="모서리가 둥근 직사각형 97"/>
          <p:cNvSpPr/>
          <p:nvPr/>
        </p:nvSpPr>
        <p:spPr>
          <a:xfrm>
            <a:off x="5184068" y="3371251"/>
            <a:ext cx="612068" cy="66327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9" name="모서리가 둥근 직사각형 98"/>
          <p:cNvSpPr/>
          <p:nvPr/>
        </p:nvSpPr>
        <p:spPr>
          <a:xfrm>
            <a:off x="6264188" y="3063581"/>
            <a:ext cx="612068" cy="66327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38" name="모서리가 둥근 직사각형 137"/>
          <p:cNvSpPr/>
          <p:nvPr/>
        </p:nvSpPr>
        <p:spPr>
          <a:xfrm>
            <a:off x="7884368" y="3681276"/>
            <a:ext cx="612068" cy="184250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39" name="모서리가 둥근 직사각형 138"/>
          <p:cNvSpPr/>
          <p:nvPr/>
        </p:nvSpPr>
        <p:spPr>
          <a:xfrm>
            <a:off x="8424428" y="3979127"/>
            <a:ext cx="612068" cy="641277"/>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0" name="모서리가 둥근 직사각형 139"/>
          <p:cNvSpPr/>
          <p:nvPr/>
        </p:nvSpPr>
        <p:spPr>
          <a:xfrm>
            <a:off x="6804248" y="3665830"/>
            <a:ext cx="612068" cy="66327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2" name="모서리가 둥근 직사각형 141"/>
          <p:cNvSpPr/>
          <p:nvPr/>
        </p:nvSpPr>
        <p:spPr>
          <a:xfrm>
            <a:off x="5724128" y="3377798"/>
            <a:ext cx="612068" cy="66327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3" name="모서리가 둥근 직사각형 142"/>
          <p:cNvSpPr/>
          <p:nvPr/>
        </p:nvSpPr>
        <p:spPr>
          <a:xfrm>
            <a:off x="2977220" y="6055653"/>
            <a:ext cx="612068" cy="66327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4" name="직사각형 143"/>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축제의 행사기간이 동일하거나 겹치는 경우와 축제 성격</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명칭이 유사한 경우가 다수 존재하므로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성공적인 축제를 위해서는 이에 대한 조정이 필요함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50425682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용연선상음악회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308536941"/>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2016.6.3 ~ 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제주도 제주시 용담</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동 용연</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제주시 용연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제주문화원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조선</a:t>
                      </a:r>
                      <a:r>
                        <a:rPr lang="ko-KR" altLang="en-US" sz="1200" b="0" i="0" u="none" strike="noStrike" baseline="0" smtClean="0">
                          <a:solidFill>
                            <a:srgbClr val="000000"/>
                          </a:solidFill>
                          <a:latin typeface="+mn-ea"/>
                          <a:ea typeface="+mn-ea"/>
                        </a:rPr>
                        <a:t> 후기부터 여름 뱃놀이나 시화</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주연 등을 베풀던 용연에서 당시 풍류문화를 재현하는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풍물 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시 낭송</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선왕 굿놀이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무용</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다양한 공연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81969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7237076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5,634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350,487,035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294,367,752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275,944,603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56,119,283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74,542,432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67%,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53%,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19%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47469541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용연선상음악회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532597977"/>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5,634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37,312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34,774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29,610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46,493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41,537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30,188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16,305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739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숙박업 비중 증가</a:t>
            </a:r>
            <a:r>
              <a:rPr lang="en-US" altLang="ko-KR" sz="1200" kern="0" spc="-60">
                <a:solidFill>
                  <a:srgbClr val="000000"/>
                </a:solidFill>
              </a:rPr>
              <a:t>, </a:t>
            </a:r>
            <a:r>
              <a:rPr lang="ko-KR" altLang="en-US" sz="1200" kern="0" spc="-60">
                <a:solidFill>
                  <a:srgbClr val="000000"/>
                </a:solidFill>
              </a:rPr>
              <a:t>용역서비스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숙박업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용역서비스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3~5km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3~5Km </a:t>
            </a:r>
            <a:r>
              <a:rPr lang="ko-KR" altLang="en-US" sz="1200" kern="0" spc="-60">
                <a:solidFill>
                  <a:srgbClr val="000000"/>
                </a:solidFill>
              </a:rPr>
              <a:t>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47462839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사려니숲 에코힐링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994043243"/>
              </p:ext>
            </p:extLst>
          </p:nvPr>
        </p:nvGraphicFramePr>
        <p:xfrm>
          <a:off x="3599892" y="2554879"/>
          <a:ext cx="5220580" cy="173404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2016.6.4 ~ 6.18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조천읍 교래리 산 </a:t>
                      </a:r>
                      <a:r>
                        <a:rPr lang="en-US" altLang="ko-KR" sz="1200" b="0" i="0" u="none" strike="noStrike" smtClean="0">
                          <a:solidFill>
                            <a:srgbClr val="000000"/>
                          </a:solidFill>
                          <a:latin typeface="+mn-ea"/>
                          <a:ea typeface="+mn-ea"/>
                        </a:rPr>
                        <a:t>137-1,</a:t>
                      </a:r>
                    </a:p>
                    <a:p>
                      <a:pPr algn="l" rtl="0" fontAlgn="ctr"/>
                      <a:r>
                        <a:rPr lang="ko-KR" altLang="en-US" sz="1200" b="0" i="0" u="none" strike="noStrike" smtClean="0">
                          <a:solidFill>
                            <a:srgbClr val="000000"/>
                          </a:solidFill>
                          <a:latin typeface="+mn-ea"/>
                          <a:ea typeface="+mn-ea"/>
                        </a:rPr>
                        <a:t>사려니숲길</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사려니숲길위원회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생태관광 상품개발로 관광객 유치에 기여하고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청소년들에게 산림 및 자연환경보전 의식을 높이는 새로운 개념의 숲길 생태체험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산림 테라피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산림 휘트니스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힐링체험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950257" y="325898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03356494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321,929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195,500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323,640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126,429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-1,711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-19%,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65%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72623293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사려니숲 에코힐링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70649936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841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6073"/>
            <a:ext cx="6264696" cy="1911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고객 수 및 가맹점 수가 너무 작은 관계로 업종별 매출 비중 변화로는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및 가맹점 수가 너무 작은 관계로 업종별 매출 비중 변화로는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이내에서 거래 미발생</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64632453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해비치 아트 페스티벌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528044552"/>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2016.6.13 ~ 6.16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표선면 민속해안로 </a:t>
                      </a:r>
                      <a:r>
                        <a:rPr lang="en-US" altLang="ko-KR" sz="1200" b="0" i="0" u="none" strike="noStrike" smtClean="0">
                          <a:solidFill>
                            <a:srgbClr val="000000"/>
                          </a:solidFill>
                          <a:latin typeface="+mn-ea"/>
                          <a:ea typeface="+mn-ea"/>
                        </a:rPr>
                        <a:t>537 (</a:t>
                      </a:r>
                      <a:r>
                        <a:rPr lang="ko-KR" altLang="en-US" sz="1200" b="0" i="0" u="none" strike="noStrike" smtClean="0">
                          <a:solidFill>
                            <a:srgbClr val="000000"/>
                          </a:solidFill>
                          <a:latin typeface="+mn-ea"/>
                          <a:ea typeface="+mn-ea"/>
                        </a:rPr>
                        <a:t>표선면</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해비치 호텔 </a:t>
                      </a:r>
                      <a:r>
                        <a:rPr lang="en-US" altLang="ko-KR" sz="1200" b="0" i="0" u="none" strike="noStrike" smtClean="0">
                          <a:solidFill>
                            <a:srgbClr val="000000"/>
                          </a:solidFill>
                          <a:latin typeface="+mn-ea"/>
                          <a:ea typeface="+mn-ea"/>
                        </a:rPr>
                        <a:t>&amp; </a:t>
                      </a:r>
                      <a:r>
                        <a:rPr lang="ko-KR" altLang="en-US" sz="1200" b="0" i="0" u="none" strike="noStrike" smtClean="0">
                          <a:solidFill>
                            <a:srgbClr val="000000"/>
                          </a:solidFill>
                          <a:latin typeface="+mn-ea"/>
                          <a:ea typeface="+mn-ea"/>
                        </a:rPr>
                        <a:t>리조트 제주</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한국문화예술회관연합회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공연 유통 활성화와 다양한 장르의 공연 행사 개최를 통한 공연 문화 발전의 선도적 역할을 하는 문화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개막식</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폐막식</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문화예술계 시상식</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아트마켓</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심포지엄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미즈니스 미팅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715979" y="359952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10089628"/>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18,296,800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18,062,724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11,673,847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234,076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6,622,953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69%,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57%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24%,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32320204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해비치 아트 페스티벌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02722255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pic>
        <p:nvPicPr>
          <p:cNvPr id="1894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2" y="2528900"/>
            <a:ext cx="62536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유통업영리 비중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증가 폭이 가장 커 축제로 인한 결과로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85848584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한림공원 연꽃축제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911511175"/>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2016.7.1 ~ 9.30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백련꽃이 만발한 연못정원 일대에서 개최하고</a:t>
                      </a:r>
                      <a:r>
                        <a:rPr lang="en-US" altLang="ko-KR" sz="1200" b="0" i="0" u="none" strike="noStrike" smtClean="0">
                          <a:solidFill>
                            <a:srgbClr val="000000"/>
                          </a:solidFill>
                          <a:latin typeface="+mn-ea"/>
                          <a:ea typeface="+mn-ea"/>
                        </a:rPr>
                        <a:t>, 100</a:t>
                      </a:r>
                      <a:r>
                        <a:rPr lang="ko-KR" altLang="en-US" sz="1200" b="0" i="0" u="none" strike="noStrike" smtClean="0">
                          <a:solidFill>
                            <a:srgbClr val="000000"/>
                          </a:solidFill>
                          <a:latin typeface="+mn-ea"/>
                          <a:ea typeface="+mn-ea"/>
                        </a:rPr>
                        <a:t>여종의 희귀한 연꽃과 수생식물을 전시하는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연꽃 및 수생식물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067607"/>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556979" y="337401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714828823"/>
              </p:ext>
            </p:extLst>
          </p:nvPr>
        </p:nvGraphicFramePr>
        <p:xfrm>
          <a:off x="251520" y="5175619"/>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38,733,915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28,917,609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31,871,510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9,816,306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6,862,405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39374"/>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175619"/>
            <a:ext cx="2160240" cy="1061693"/>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22%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56965821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한림공원 연꽃축제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3628849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046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7891" y="2528900"/>
            <a:ext cx="62536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숙박업 비중 증가</a:t>
            </a:r>
            <a:r>
              <a:rPr lang="en-US" altLang="ko-KR" sz="1200" kern="0" spc="-60">
                <a:solidFill>
                  <a:srgbClr val="000000"/>
                </a:solidFill>
              </a:rPr>
              <a:t>, </a:t>
            </a:r>
            <a:r>
              <a:rPr lang="ko-KR" altLang="en-US" sz="1200" kern="0" spc="-60">
                <a:solidFill>
                  <a:srgbClr val="000000"/>
                </a:solidFill>
              </a:rPr>
              <a:t>문화</a:t>
            </a:r>
            <a:r>
              <a:rPr lang="en-US" altLang="ko-KR" sz="1200" kern="0" spc="-60">
                <a:solidFill>
                  <a:srgbClr val="000000"/>
                </a:solidFill>
              </a:rPr>
              <a:t>/</a:t>
            </a:r>
            <a:r>
              <a:rPr lang="ko-KR" altLang="en-US" sz="1200" kern="0" spc="-60">
                <a:solidFill>
                  <a:srgbClr val="000000"/>
                </a:solidFill>
              </a:rPr>
              <a:t>취미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일반음식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숙박업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증가 폭이 가장 작아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전년대비 </a:t>
            </a:r>
            <a:r>
              <a:rPr lang="en-US" altLang="ko-KR" sz="1200" kern="0" spc="-60">
                <a:solidFill>
                  <a:srgbClr val="000000"/>
                </a:solidFill>
              </a:rPr>
              <a:t>1Km </a:t>
            </a:r>
            <a:r>
              <a:rPr lang="ko-KR" altLang="en-US" sz="1200" kern="0" spc="-60">
                <a:solidFill>
                  <a:srgbClr val="000000"/>
                </a:solidFill>
              </a:rPr>
              <a:t>이내 구간에서 증가 폭이 가장 작음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44951503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거문오름 국제트레킹대회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826871447"/>
              </p:ext>
            </p:extLst>
          </p:nvPr>
        </p:nvGraphicFramePr>
        <p:xfrm>
          <a:off x="3599892" y="2554879"/>
          <a:ext cx="5220580" cy="1450443"/>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2016.7.9 ~ 7.18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제주시 조천읍 선교로 </a:t>
                      </a:r>
                      <a:r>
                        <a:rPr lang="en-US" altLang="ko-KR" sz="1200" b="0" i="0" u="none" strike="noStrike" smtClean="0">
                          <a:solidFill>
                            <a:srgbClr val="000000"/>
                          </a:solidFill>
                          <a:latin typeface="+mn-ea"/>
                          <a:ea typeface="+mn-ea"/>
                        </a:rPr>
                        <a:t>569-36,</a:t>
                      </a:r>
                    </a:p>
                    <a:p>
                      <a:pPr algn="l" rtl="0" fontAlgn="ctr"/>
                      <a:r>
                        <a:rPr lang="ko-KR" altLang="en-US" sz="1200" b="0" i="0" u="none" strike="noStrike" smtClean="0">
                          <a:solidFill>
                            <a:srgbClr val="000000"/>
                          </a:solidFill>
                          <a:latin typeface="+mn-ea"/>
                          <a:ea typeface="+mn-ea"/>
                        </a:rPr>
                        <a:t>거문오름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거문오름국제트레킹위원회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태극길 코스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용암길 코스 </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개의 트레킹 코스를 탐방하는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탐방 및 입산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자연훼손 예방 조치 적용</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365847" y="2985339"/>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640109331"/>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2,663,218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2,767,351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2,125,150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-104,134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538,068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48%,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25%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17%,</a:t>
            </a:r>
            <a:r>
              <a:rPr lang="en-US" altLang="ko-KR" sz="1600" spc="100">
                <a:ln>
                  <a:solidFill>
                    <a:prstClr val="black">
                      <a:alpha val="20000"/>
                    </a:prstClr>
                  </a:solidFill>
                </a:ln>
                <a:solidFill>
                  <a:srgbClr val="FF0000"/>
                </a:solidFill>
                <a:latin typeface="NOVA Bold"/>
                <a:ea typeface="NOVA Bold"/>
                <a:cs typeface="Arial" pitchFamily="34" charset="0"/>
              </a:rPr>
              <a:t>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51180330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거문오름 국제트레킹대회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000933785"/>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pic>
        <p:nvPicPr>
          <p:cNvPr id="19149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0131" y="2529148"/>
            <a:ext cx="6269161" cy="1943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건축자재 비중 증가</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건축자재 비중 증가</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건축자재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각각 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구간에서 거래가 감소되어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a:t>
            </a:r>
            <a:r>
              <a:rPr lang="en-US" altLang="ko-KR" sz="1200" kern="0" spc="-60">
                <a:solidFill>
                  <a:srgbClr val="000000"/>
                </a:solidFill>
              </a:rPr>
              <a:t>3Km</a:t>
            </a:r>
            <a:r>
              <a:rPr lang="ko-KR" altLang="en-US" sz="1200" kern="0" spc="-60">
                <a:solidFill>
                  <a:srgbClr val="000000"/>
                </a:solidFill>
              </a:rPr>
              <a:t>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전년대비 </a:t>
            </a:r>
            <a:r>
              <a:rPr lang="en-US" altLang="ko-KR" sz="1200" kern="0" spc="-60">
                <a:solidFill>
                  <a:srgbClr val="000000"/>
                </a:solidFill>
              </a:rPr>
              <a:t>1Km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87415364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지역에 따른 축제 비교</a:t>
            </a:r>
            <a:endParaRPr lang="ko-KR" altLang="en-US"/>
          </a:p>
        </p:txBody>
      </p:sp>
      <p:sp>
        <p:nvSpPr>
          <p:cNvPr id="3" name="제목 2"/>
          <p:cNvSpPr>
            <a:spLocks noGrp="1"/>
          </p:cNvSpPr>
          <p:nvPr>
            <p:ph type="title"/>
          </p:nvPr>
        </p:nvSpPr>
        <p:spPr/>
        <p:txBody>
          <a:bodyPr/>
          <a:lstStyle/>
          <a:p>
            <a:r>
              <a:rPr lang="ko-KR" altLang="en-US" smtClean="0"/>
              <a:t>     행사 및 기간</a:t>
            </a:r>
            <a:r>
              <a:rPr lang="en-US" altLang="ko-KR" smtClean="0"/>
              <a:t>, </a:t>
            </a:r>
            <a:r>
              <a:rPr lang="ko-KR" altLang="en-US" smtClean="0"/>
              <a:t>지역에 따른 축제 특성 비교</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420888"/>
            <a:ext cx="84609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1984" y="2092656"/>
            <a:ext cx="844848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지역별 축제번호별 위치 현황</a:t>
            </a:r>
          </a:p>
        </p:txBody>
      </p:sp>
      <p:grpSp>
        <p:nvGrpSpPr>
          <p:cNvPr id="7" name="그룹 6"/>
          <p:cNvGrpSpPr/>
          <p:nvPr/>
        </p:nvGrpSpPr>
        <p:grpSpPr>
          <a:xfrm>
            <a:off x="935596" y="2495273"/>
            <a:ext cx="7164796" cy="4326723"/>
            <a:chOff x="935596" y="2495273"/>
            <a:chExt cx="7164796" cy="4326723"/>
          </a:xfrm>
        </p:grpSpPr>
        <p:grpSp>
          <p:nvGrpSpPr>
            <p:cNvPr id="13" name="그룹 12"/>
            <p:cNvGrpSpPr/>
            <p:nvPr/>
          </p:nvGrpSpPr>
          <p:grpSpPr>
            <a:xfrm>
              <a:off x="935596" y="2636912"/>
              <a:ext cx="7164796" cy="3917858"/>
              <a:chOff x="982133" y="1371600"/>
              <a:chExt cx="7323667" cy="4004733"/>
            </a:xfrm>
          </p:grpSpPr>
          <p:sp>
            <p:nvSpPr>
              <p:cNvPr id="14" name="자유형 13"/>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5" name="자유형 14"/>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4" name="TextBox 3"/>
            <p:cNvSpPr txBox="1"/>
            <p:nvPr/>
          </p:nvSpPr>
          <p:spPr>
            <a:xfrm>
              <a:off x="3096958" y="5912024"/>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②</a:t>
              </a:r>
              <a:endParaRPr lang="ko-KR" altLang="en-US" sz="1500" b="1">
                <a:solidFill>
                  <a:srgbClr val="FF0000"/>
                </a:solidFill>
                <a:cs typeface="Arial Narrow" pitchFamily="34" charset="0"/>
              </a:endParaRPr>
            </a:p>
          </p:txBody>
        </p:sp>
        <p:sp>
          <p:nvSpPr>
            <p:cNvPr id="17" name="TextBox 16"/>
            <p:cNvSpPr txBox="1"/>
            <p:nvPr/>
          </p:nvSpPr>
          <p:spPr>
            <a:xfrm>
              <a:off x="5975967" y="2711424"/>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①</a:t>
              </a:r>
              <a:endParaRPr lang="ko-KR" altLang="en-US" sz="1500" b="1">
                <a:solidFill>
                  <a:srgbClr val="FF0000"/>
                </a:solidFill>
                <a:cs typeface="Arial Narrow" pitchFamily="34" charset="0"/>
              </a:endParaRPr>
            </a:p>
          </p:txBody>
        </p:sp>
        <p:sp>
          <p:nvSpPr>
            <p:cNvPr id="18" name="TextBox 17"/>
            <p:cNvSpPr txBox="1"/>
            <p:nvPr/>
          </p:nvSpPr>
          <p:spPr>
            <a:xfrm>
              <a:off x="7488135" y="3611524"/>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⑤</a:t>
              </a:r>
              <a:endParaRPr lang="ko-KR" altLang="en-US" sz="1500" b="1">
                <a:solidFill>
                  <a:srgbClr val="FF0000"/>
                </a:solidFill>
                <a:cs typeface="Arial Narrow" pitchFamily="34" charset="0"/>
              </a:endParaRPr>
            </a:p>
          </p:txBody>
        </p:sp>
        <p:sp>
          <p:nvSpPr>
            <p:cNvPr id="19" name="TextBox 18"/>
            <p:cNvSpPr txBox="1"/>
            <p:nvPr/>
          </p:nvSpPr>
          <p:spPr>
            <a:xfrm>
              <a:off x="4067755" y="3063241"/>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③</a:t>
              </a:r>
              <a:endParaRPr lang="ko-KR" altLang="en-US" sz="1500" b="1">
                <a:solidFill>
                  <a:srgbClr val="FF0000"/>
                </a:solidFill>
                <a:cs typeface="Arial Narrow" pitchFamily="34" charset="0"/>
              </a:endParaRPr>
            </a:p>
          </p:txBody>
        </p:sp>
        <p:sp>
          <p:nvSpPr>
            <p:cNvPr id="20" name="TextBox 19"/>
            <p:cNvSpPr txBox="1"/>
            <p:nvPr/>
          </p:nvSpPr>
          <p:spPr>
            <a:xfrm>
              <a:off x="7722161" y="3215481"/>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④</a:t>
              </a:r>
              <a:endParaRPr lang="ko-KR" altLang="en-US" sz="1500" b="1">
                <a:solidFill>
                  <a:srgbClr val="FF0000"/>
                </a:solidFill>
                <a:cs typeface="Arial Narrow" pitchFamily="34" charset="0"/>
              </a:endParaRPr>
            </a:p>
          </p:txBody>
        </p:sp>
        <p:sp>
          <p:nvSpPr>
            <p:cNvPr id="21" name="TextBox 20"/>
            <p:cNvSpPr txBox="1"/>
            <p:nvPr/>
          </p:nvSpPr>
          <p:spPr>
            <a:xfrm>
              <a:off x="4355787" y="5879776"/>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⑧</a:t>
              </a:r>
              <a:endParaRPr lang="ko-KR" altLang="en-US" sz="1500" b="1">
                <a:solidFill>
                  <a:srgbClr val="FF0000"/>
                </a:solidFill>
                <a:cs typeface="Arial Narrow" pitchFamily="34" charset="0"/>
              </a:endParaRPr>
            </a:p>
          </p:txBody>
        </p:sp>
        <p:sp>
          <p:nvSpPr>
            <p:cNvPr id="22" name="TextBox 21"/>
            <p:cNvSpPr txBox="1"/>
            <p:nvPr/>
          </p:nvSpPr>
          <p:spPr>
            <a:xfrm>
              <a:off x="3878734" y="3155518"/>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⑥</a:t>
              </a:r>
              <a:endParaRPr lang="ko-KR" altLang="en-US" sz="1500" b="1">
                <a:solidFill>
                  <a:srgbClr val="FF0000"/>
                </a:solidFill>
                <a:cs typeface="Arial Narrow" pitchFamily="34" charset="0"/>
              </a:endParaRPr>
            </a:p>
          </p:txBody>
        </p:sp>
        <p:sp>
          <p:nvSpPr>
            <p:cNvPr id="23" name="TextBox 22"/>
            <p:cNvSpPr txBox="1"/>
            <p:nvPr/>
          </p:nvSpPr>
          <p:spPr>
            <a:xfrm>
              <a:off x="7051857" y="3020085"/>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⑦</a:t>
              </a:r>
              <a:endParaRPr lang="ko-KR" altLang="en-US" sz="1500" b="1">
                <a:solidFill>
                  <a:srgbClr val="FF0000"/>
                </a:solidFill>
                <a:cs typeface="Arial Narrow" pitchFamily="34" charset="0"/>
              </a:endParaRPr>
            </a:p>
          </p:txBody>
        </p:sp>
        <p:sp>
          <p:nvSpPr>
            <p:cNvPr id="24" name="TextBox 23"/>
            <p:cNvSpPr txBox="1"/>
            <p:nvPr/>
          </p:nvSpPr>
          <p:spPr>
            <a:xfrm>
              <a:off x="2891003" y="4146576"/>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⑭</a:t>
              </a:r>
              <a:endParaRPr lang="ko-KR" altLang="en-US" sz="1500" b="1">
                <a:solidFill>
                  <a:srgbClr val="FF0000"/>
                </a:solidFill>
                <a:cs typeface="Arial Narrow" pitchFamily="34" charset="0"/>
              </a:endParaRPr>
            </a:p>
          </p:txBody>
        </p:sp>
        <p:sp>
          <p:nvSpPr>
            <p:cNvPr id="25" name="TextBox 24"/>
            <p:cNvSpPr txBox="1"/>
            <p:nvPr/>
          </p:nvSpPr>
          <p:spPr>
            <a:xfrm>
              <a:off x="4031751" y="3234993"/>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⑨</a:t>
              </a:r>
              <a:endParaRPr lang="ko-KR" altLang="en-US" sz="1500" b="1">
                <a:solidFill>
                  <a:srgbClr val="FF0000"/>
                </a:solidFill>
                <a:cs typeface="Arial Narrow" pitchFamily="34" charset="0"/>
              </a:endParaRPr>
            </a:p>
          </p:txBody>
        </p:sp>
        <p:sp>
          <p:nvSpPr>
            <p:cNvPr id="26" name="TextBox 25"/>
            <p:cNvSpPr txBox="1"/>
            <p:nvPr/>
          </p:nvSpPr>
          <p:spPr>
            <a:xfrm>
              <a:off x="4208680" y="3170001"/>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⑩</a:t>
              </a:r>
              <a:endParaRPr lang="ko-KR" altLang="en-US" sz="1500" b="1">
                <a:solidFill>
                  <a:srgbClr val="FF0000"/>
                </a:solidFill>
                <a:cs typeface="Arial Narrow" pitchFamily="34" charset="0"/>
              </a:endParaRPr>
            </a:p>
          </p:txBody>
        </p:sp>
        <p:sp>
          <p:nvSpPr>
            <p:cNvPr id="27" name="TextBox 26"/>
            <p:cNvSpPr txBox="1"/>
            <p:nvPr/>
          </p:nvSpPr>
          <p:spPr>
            <a:xfrm>
              <a:off x="2141541" y="5709711"/>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⑪</a:t>
              </a:r>
              <a:endParaRPr lang="ko-KR" altLang="en-US" sz="1500" b="1">
                <a:solidFill>
                  <a:srgbClr val="FF0000"/>
                </a:solidFill>
                <a:cs typeface="Arial Narrow" pitchFamily="34" charset="0"/>
              </a:endParaRPr>
            </a:p>
          </p:txBody>
        </p:sp>
        <p:sp>
          <p:nvSpPr>
            <p:cNvPr id="28" name="TextBox 27"/>
            <p:cNvSpPr txBox="1"/>
            <p:nvPr/>
          </p:nvSpPr>
          <p:spPr>
            <a:xfrm>
              <a:off x="1763499" y="5843772"/>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⑫</a:t>
              </a:r>
              <a:endParaRPr lang="ko-KR" altLang="en-US" sz="1500" b="1">
                <a:solidFill>
                  <a:srgbClr val="FF0000"/>
                </a:solidFill>
                <a:cs typeface="Arial Narrow" pitchFamily="34" charset="0"/>
              </a:endParaRPr>
            </a:p>
          </p:txBody>
        </p:sp>
        <p:sp>
          <p:nvSpPr>
            <p:cNvPr id="29" name="TextBox 28"/>
            <p:cNvSpPr txBox="1"/>
            <p:nvPr/>
          </p:nvSpPr>
          <p:spPr>
            <a:xfrm>
              <a:off x="6354009" y="4382321"/>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⑬</a:t>
              </a:r>
              <a:endParaRPr lang="ko-KR" altLang="en-US" sz="1500" b="1">
                <a:solidFill>
                  <a:srgbClr val="FF0000"/>
                </a:solidFill>
                <a:cs typeface="Arial Narrow" pitchFamily="34" charset="0"/>
              </a:endParaRPr>
            </a:p>
          </p:txBody>
        </p:sp>
        <p:sp>
          <p:nvSpPr>
            <p:cNvPr id="31" name="TextBox 30"/>
            <p:cNvSpPr txBox="1"/>
            <p:nvPr/>
          </p:nvSpPr>
          <p:spPr>
            <a:xfrm>
              <a:off x="4850842" y="3611524"/>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⑮</a:t>
              </a:r>
              <a:endParaRPr lang="ko-KR" altLang="en-US" sz="1500" b="1">
                <a:solidFill>
                  <a:srgbClr val="FF0000"/>
                </a:solidFill>
                <a:cs typeface="Arial Narrow" pitchFamily="34" charset="0"/>
              </a:endParaRPr>
            </a:p>
          </p:txBody>
        </p:sp>
        <p:sp>
          <p:nvSpPr>
            <p:cNvPr id="6" name="타원 5"/>
            <p:cNvSpPr/>
            <p:nvPr/>
          </p:nvSpPr>
          <p:spPr>
            <a:xfrm>
              <a:off x="2519772" y="249527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20</a:t>
              </a:r>
              <a:endParaRPr lang="ko-KR" altLang="en-US" sz="900" b="1">
                <a:solidFill>
                  <a:srgbClr val="CC0000"/>
                </a:solidFill>
                <a:latin typeface="NOVA Bold"/>
                <a:ea typeface="NOVA Bold"/>
              </a:endParaRPr>
            </a:p>
          </p:txBody>
        </p:sp>
        <p:sp>
          <p:nvSpPr>
            <p:cNvPr id="32" name="타원 31"/>
            <p:cNvSpPr/>
            <p:nvPr/>
          </p:nvSpPr>
          <p:spPr>
            <a:xfrm>
              <a:off x="7344308" y="4187461"/>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16</a:t>
              </a:r>
              <a:endParaRPr lang="ko-KR" altLang="en-US" sz="900" b="1">
                <a:solidFill>
                  <a:srgbClr val="CC0000"/>
                </a:solidFill>
                <a:latin typeface="NOVA Bold"/>
                <a:ea typeface="NOVA Bold"/>
              </a:endParaRPr>
            </a:p>
          </p:txBody>
        </p:sp>
        <p:sp>
          <p:nvSpPr>
            <p:cNvPr id="33" name="타원 32"/>
            <p:cNvSpPr/>
            <p:nvPr/>
          </p:nvSpPr>
          <p:spPr>
            <a:xfrm>
              <a:off x="1857018" y="567803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17</a:t>
              </a:r>
              <a:endParaRPr lang="ko-KR" altLang="en-US" sz="900" b="1">
                <a:solidFill>
                  <a:srgbClr val="CC0000"/>
                </a:solidFill>
                <a:latin typeface="NOVA Bold"/>
                <a:ea typeface="NOVA Bold"/>
              </a:endParaRPr>
            </a:p>
          </p:txBody>
        </p:sp>
        <p:sp>
          <p:nvSpPr>
            <p:cNvPr id="34" name="타원 33"/>
            <p:cNvSpPr/>
            <p:nvPr/>
          </p:nvSpPr>
          <p:spPr>
            <a:xfrm>
              <a:off x="6081393" y="2888940"/>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18</a:t>
              </a:r>
              <a:endParaRPr lang="ko-KR" altLang="en-US" sz="900" b="1">
                <a:solidFill>
                  <a:srgbClr val="CC0000"/>
                </a:solidFill>
                <a:latin typeface="NOVA Bold"/>
                <a:ea typeface="NOVA Bold"/>
              </a:endParaRPr>
            </a:p>
          </p:txBody>
        </p:sp>
        <p:sp>
          <p:nvSpPr>
            <p:cNvPr id="35" name="타원 34"/>
            <p:cNvSpPr/>
            <p:nvPr/>
          </p:nvSpPr>
          <p:spPr>
            <a:xfrm>
              <a:off x="1608070" y="4411846"/>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19</a:t>
              </a:r>
              <a:endParaRPr lang="ko-KR" altLang="en-US" sz="900" b="1">
                <a:solidFill>
                  <a:srgbClr val="CC0000"/>
                </a:solidFill>
                <a:latin typeface="NOVA Bold"/>
                <a:ea typeface="NOVA Bold"/>
              </a:endParaRPr>
            </a:p>
          </p:txBody>
        </p:sp>
        <p:sp>
          <p:nvSpPr>
            <p:cNvPr id="37" name="타원 36"/>
            <p:cNvSpPr/>
            <p:nvPr/>
          </p:nvSpPr>
          <p:spPr>
            <a:xfrm>
              <a:off x="1655014" y="6106646"/>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21</a:t>
              </a:r>
              <a:endParaRPr lang="ko-KR" altLang="en-US" sz="900" b="1">
                <a:solidFill>
                  <a:srgbClr val="CC0000"/>
                </a:solidFill>
                <a:latin typeface="NOVA Bold"/>
                <a:ea typeface="NOVA Bold"/>
              </a:endParaRPr>
            </a:p>
          </p:txBody>
        </p:sp>
        <p:sp>
          <p:nvSpPr>
            <p:cNvPr id="38" name="타원 37"/>
            <p:cNvSpPr/>
            <p:nvPr/>
          </p:nvSpPr>
          <p:spPr>
            <a:xfrm>
              <a:off x="7752683" y="371828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22</a:t>
              </a:r>
              <a:endParaRPr lang="ko-KR" altLang="en-US" sz="900" b="1">
                <a:solidFill>
                  <a:srgbClr val="CC0000"/>
                </a:solidFill>
                <a:latin typeface="NOVA Bold"/>
                <a:ea typeface="NOVA Bold"/>
              </a:endParaRPr>
            </a:p>
          </p:txBody>
        </p:sp>
        <p:sp>
          <p:nvSpPr>
            <p:cNvPr id="39" name="타원 38"/>
            <p:cNvSpPr/>
            <p:nvPr/>
          </p:nvSpPr>
          <p:spPr>
            <a:xfrm>
              <a:off x="1724818" y="4297252"/>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23</a:t>
              </a:r>
              <a:endParaRPr lang="ko-KR" altLang="en-US" sz="900" b="1">
                <a:solidFill>
                  <a:srgbClr val="CC0000"/>
                </a:solidFill>
                <a:latin typeface="NOVA Bold"/>
                <a:ea typeface="NOVA Bold"/>
              </a:endParaRPr>
            </a:p>
          </p:txBody>
        </p:sp>
        <p:sp>
          <p:nvSpPr>
            <p:cNvPr id="40" name="타원 39"/>
            <p:cNvSpPr/>
            <p:nvPr/>
          </p:nvSpPr>
          <p:spPr>
            <a:xfrm>
              <a:off x="3023828" y="5861710"/>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24</a:t>
              </a:r>
              <a:endParaRPr lang="ko-KR" altLang="en-US" sz="900" b="1">
                <a:solidFill>
                  <a:srgbClr val="CC0000"/>
                </a:solidFill>
                <a:latin typeface="NOVA Bold"/>
                <a:ea typeface="NOVA Bold"/>
              </a:endParaRPr>
            </a:p>
          </p:txBody>
        </p:sp>
        <p:sp>
          <p:nvSpPr>
            <p:cNvPr id="41" name="타원 40"/>
            <p:cNvSpPr/>
            <p:nvPr/>
          </p:nvSpPr>
          <p:spPr>
            <a:xfrm>
              <a:off x="3167844" y="5752587"/>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25</a:t>
              </a:r>
              <a:endParaRPr lang="ko-KR" altLang="en-US" sz="900" b="1">
                <a:solidFill>
                  <a:srgbClr val="CC0000"/>
                </a:solidFill>
                <a:latin typeface="NOVA Bold"/>
                <a:ea typeface="NOVA Bold"/>
              </a:endParaRPr>
            </a:p>
          </p:txBody>
        </p:sp>
        <p:sp>
          <p:nvSpPr>
            <p:cNvPr id="42" name="타원 41"/>
            <p:cNvSpPr/>
            <p:nvPr/>
          </p:nvSpPr>
          <p:spPr>
            <a:xfrm>
              <a:off x="4009560" y="2990468"/>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26</a:t>
              </a:r>
              <a:endParaRPr lang="ko-KR" altLang="en-US" sz="900" b="1">
                <a:solidFill>
                  <a:srgbClr val="CC0000"/>
                </a:solidFill>
                <a:latin typeface="NOVA Bold"/>
                <a:ea typeface="NOVA Bold"/>
              </a:endParaRPr>
            </a:p>
          </p:txBody>
        </p:sp>
        <p:sp>
          <p:nvSpPr>
            <p:cNvPr id="43" name="타원 42"/>
            <p:cNvSpPr/>
            <p:nvPr/>
          </p:nvSpPr>
          <p:spPr>
            <a:xfrm>
              <a:off x="4348209" y="301819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27</a:t>
              </a:r>
              <a:endParaRPr lang="ko-KR" altLang="en-US" sz="900" b="1">
                <a:solidFill>
                  <a:srgbClr val="CC0000"/>
                </a:solidFill>
                <a:latin typeface="NOVA Bold"/>
                <a:ea typeface="NOVA Bold"/>
              </a:endParaRPr>
            </a:p>
          </p:txBody>
        </p:sp>
        <p:sp>
          <p:nvSpPr>
            <p:cNvPr id="44" name="타원 43"/>
            <p:cNvSpPr/>
            <p:nvPr/>
          </p:nvSpPr>
          <p:spPr>
            <a:xfrm>
              <a:off x="6786860" y="5121188"/>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28</a:t>
              </a:r>
              <a:endParaRPr lang="ko-KR" altLang="en-US" sz="900" b="1">
                <a:solidFill>
                  <a:srgbClr val="CC0000"/>
                </a:solidFill>
                <a:latin typeface="NOVA Bold"/>
                <a:ea typeface="NOVA Bold"/>
              </a:endParaRPr>
            </a:p>
          </p:txBody>
        </p:sp>
        <p:sp>
          <p:nvSpPr>
            <p:cNvPr id="45" name="타원 44"/>
            <p:cNvSpPr/>
            <p:nvPr/>
          </p:nvSpPr>
          <p:spPr>
            <a:xfrm>
              <a:off x="2007862" y="5750350"/>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29</a:t>
              </a:r>
              <a:endParaRPr lang="ko-KR" altLang="en-US" sz="900" b="1">
                <a:solidFill>
                  <a:srgbClr val="CC0000"/>
                </a:solidFill>
                <a:latin typeface="NOVA Bold"/>
                <a:ea typeface="NOVA Bold"/>
              </a:endParaRPr>
            </a:p>
          </p:txBody>
        </p:sp>
        <p:sp>
          <p:nvSpPr>
            <p:cNvPr id="46" name="타원 45"/>
            <p:cNvSpPr/>
            <p:nvPr/>
          </p:nvSpPr>
          <p:spPr>
            <a:xfrm>
              <a:off x="4188408" y="292494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30</a:t>
              </a:r>
              <a:endParaRPr lang="ko-KR" altLang="en-US" sz="900" b="1">
                <a:solidFill>
                  <a:srgbClr val="CC0000"/>
                </a:solidFill>
                <a:latin typeface="NOVA Bold"/>
                <a:ea typeface="NOVA Bold"/>
              </a:endParaRPr>
            </a:p>
          </p:txBody>
        </p:sp>
        <p:sp>
          <p:nvSpPr>
            <p:cNvPr id="47" name="타원 46"/>
            <p:cNvSpPr/>
            <p:nvPr/>
          </p:nvSpPr>
          <p:spPr>
            <a:xfrm>
              <a:off x="1763688" y="447489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31</a:t>
              </a:r>
              <a:endParaRPr lang="ko-KR" altLang="en-US" sz="900" b="1">
                <a:solidFill>
                  <a:srgbClr val="CC0000"/>
                </a:solidFill>
                <a:latin typeface="NOVA Bold"/>
                <a:ea typeface="NOVA Bold"/>
              </a:endParaRPr>
            </a:p>
          </p:txBody>
        </p:sp>
        <p:sp>
          <p:nvSpPr>
            <p:cNvPr id="48" name="타원 47"/>
            <p:cNvSpPr/>
            <p:nvPr/>
          </p:nvSpPr>
          <p:spPr>
            <a:xfrm>
              <a:off x="4944492" y="526520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32</a:t>
              </a:r>
              <a:endParaRPr lang="ko-KR" altLang="en-US" sz="900" b="1">
                <a:solidFill>
                  <a:srgbClr val="CC0000"/>
                </a:solidFill>
                <a:latin typeface="NOVA Bold"/>
                <a:ea typeface="NOVA Bold"/>
              </a:endParaRPr>
            </a:p>
          </p:txBody>
        </p:sp>
        <p:sp>
          <p:nvSpPr>
            <p:cNvPr id="49" name="타원 48"/>
            <p:cNvSpPr/>
            <p:nvPr/>
          </p:nvSpPr>
          <p:spPr>
            <a:xfrm>
              <a:off x="2568228" y="465551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33</a:t>
              </a:r>
              <a:endParaRPr lang="ko-KR" altLang="en-US" sz="900" b="1">
                <a:solidFill>
                  <a:srgbClr val="CC0000"/>
                </a:solidFill>
                <a:latin typeface="NOVA Bold"/>
                <a:ea typeface="NOVA Bold"/>
              </a:endParaRPr>
            </a:p>
          </p:txBody>
        </p:sp>
        <p:sp>
          <p:nvSpPr>
            <p:cNvPr id="50" name="타원 49"/>
            <p:cNvSpPr/>
            <p:nvPr/>
          </p:nvSpPr>
          <p:spPr>
            <a:xfrm>
              <a:off x="3340059" y="580889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34</a:t>
              </a:r>
              <a:endParaRPr lang="ko-KR" altLang="en-US" sz="900" b="1">
                <a:solidFill>
                  <a:srgbClr val="CC0000"/>
                </a:solidFill>
                <a:latin typeface="NOVA Bold"/>
                <a:ea typeface="NOVA Bold"/>
              </a:endParaRPr>
            </a:p>
          </p:txBody>
        </p:sp>
        <p:sp>
          <p:nvSpPr>
            <p:cNvPr id="51" name="타원 50"/>
            <p:cNvSpPr/>
            <p:nvPr/>
          </p:nvSpPr>
          <p:spPr>
            <a:xfrm>
              <a:off x="3360316" y="5987661"/>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35</a:t>
              </a:r>
              <a:endParaRPr lang="ko-KR" altLang="en-US" sz="900" b="1">
                <a:solidFill>
                  <a:srgbClr val="CC0000"/>
                </a:solidFill>
                <a:latin typeface="NOVA Bold"/>
                <a:ea typeface="NOVA Bold"/>
              </a:endParaRPr>
            </a:p>
          </p:txBody>
        </p:sp>
        <p:sp>
          <p:nvSpPr>
            <p:cNvPr id="52" name="타원 51"/>
            <p:cNvSpPr/>
            <p:nvPr/>
          </p:nvSpPr>
          <p:spPr>
            <a:xfrm>
              <a:off x="1880099" y="436510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36</a:t>
              </a:r>
              <a:endParaRPr lang="ko-KR" altLang="en-US" sz="900" b="1">
                <a:solidFill>
                  <a:srgbClr val="CC0000"/>
                </a:solidFill>
                <a:latin typeface="NOVA Bold"/>
                <a:ea typeface="NOVA Bold"/>
              </a:endParaRPr>
            </a:p>
          </p:txBody>
        </p:sp>
        <p:sp>
          <p:nvSpPr>
            <p:cNvPr id="53" name="타원 52"/>
            <p:cNvSpPr/>
            <p:nvPr/>
          </p:nvSpPr>
          <p:spPr>
            <a:xfrm>
              <a:off x="4044584" y="281282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37</a:t>
              </a:r>
              <a:endParaRPr lang="ko-KR" altLang="en-US" sz="900" b="1">
                <a:solidFill>
                  <a:srgbClr val="CC0000"/>
                </a:solidFill>
                <a:latin typeface="NOVA Bold"/>
                <a:ea typeface="NOVA Bold"/>
              </a:endParaRPr>
            </a:p>
          </p:txBody>
        </p:sp>
        <p:sp>
          <p:nvSpPr>
            <p:cNvPr id="54" name="타원 53"/>
            <p:cNvSpPr/>
            <p:nvPr/>
          </p:nvSpPr>
          <p:spPr>
            <a:xfrm>
              <a:off x="3846639" y="3048647"/>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38</a:t>
              </a:r>
              <a:endParaRPr lang="ko-KR" altLang="en-US" sz="900" b="1">
                <a:solidFill>
                  <a:srgbClr val="CC0000"/>
                </a:solidFill>
                <a:latin typeface="NOVA Bold"/>
                <a:ea typeface="NOVA Bold"/>
              </a:endParaRPr>
            </a:p>
          </p:txBody>
        </p:sp>
        <p:sp>
          <p:nvSpPr>
            <p:cNvPr id="55" name="타원 54"/>
            <p:cNvSpPr/>
            <p:nvPr/>
          </p:nvSpPr>
          <p:spPr>
            <a:xfrm>
              <a:off x="5808588" y="424721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39</a:t>
              </a:r>
              <a:endParaRPr lang="ko-KR" altLang="en-US" sz="900" b="1">
                <a:solidFill>
                  <a:srgbClr val="CC0000"/>
                </a:solidFill>
                <a:latin typeface="NOVA Bold"/>
                <a:ea typeface="NOVA Bold"/>
              </a:endParaRPr>
            </a:p>
          </p:txBody>
        </p:sp>
        <p:sp>
          <p:nvSpPr>
            <p:cNvPr id="56" name="타원 55"/>
            <p:cNvSpPr/>
            <p:nvPr/>
          </p:nvSpPr>
          <p:spPr>
            <a:xfrm>
              <a:off x="1828007" y="664435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40</a:t>
              </a:r>
              <a:endParaRPr lang="ko-KR" altLang="en-US" sz="900" b="1">
                <a:solidFill>
                  <a:srgbClr val="CC0000"/>
                </a:solidFill>
                <a:latin typeface="NOVA Bold"/>
                <a:ea typeface="NOVA Bold"/>
              </a:endParaRPr>
            </a:p>
          </p:txBody>
        </p:sp>
        <p:sp>
          <p:nvSpPr>
            <p:cNvPr id="57" name="타원 56"/>
            <p:cNvSpPr/>
            <p:nvPr/>
          </p:nvSpPr>
          <p:spPr>
            <a:xfrm>
              <a:off x="5412544" y="494354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41</a:t>
              </a:r>
              <a:endParaRPr lang="ko-KR" altLang="en-US" sz="900" b="1">
                <a:solidFill>
                  <a:srgbClr val="CC0000"/>
                </a:solidFill>
                <a:latin typeface="NOVA Bold"/>
                <a:ea typeface="NOVA Bold"/>
              </a:endParaRPr>
            </a:p>
          </p:txBody>
        </p:sp>
        <p:sp>
          <p:nvSpPr>
            <p:cNvPr id="58" name="타원 57"/>
            <p:cNvSpPr/>
            <p:nvPr/>
          </p:nvSpPr>
          <p:spPr>
            <a:xfrm>
              <a:off x="1439652" y="447549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42</a:t>
              </a:r>
              <a:endParaRPr lang="ko-KR" altLang="en-US" sz="900" b="1">
                <a:solidFill>
                  <a:srgbClr val="CC0000"/>
                </a:solidFill>
                <a:latin typeface="NOVA Bold"/>
                <a:ea typeface="NOVA Bold"/>
              </a:endParaRPr>
            </a:p>
          </p:txBody>
        </p:sp>
        <p:sp>
          <p:nvSpPr>
            <p:cNvPr id="59" name="타원 58"/>
            <p:cNvSpPr/>
            <p:nvPr/>
          </p:nvSpPr>
          <p:spPr>
            <a:xfrm>
              <a:off x="3013363" y="567803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43</a:t>
              </a:r>
              <a:endParaRPr lang="ko-KR" altLang="en-US" sz="900" b="1">
                <a:solidFill>
                  <a:srgbClr val="CC0000"/>
                </a:solidFill>
                <a:latin typeface="NOVA Bold"/>
                <a:ea typeface="NOVA Bold"/>
              </a:endParaRPr>
            </a:p>
          </p:txBody>
        </p:sp>
        <p:sp>
          <p:nvSpPr>
            <p:cNvPr id="60" name="타원 59"/>
            <p:cNvSpPr/>
            <p:nvPr/>
          </p:nvSpPr>
          <p:spPr>
            <a:xfrm>
              <a:off x="4031940" y="347898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44</a:t>
              </a:r>
              <a:endParaRPr lang="ko-KR" altLang="en-US" sz="900" b="1">
                <a:solidFill>
                  <a:srgbClr val="CC0000"/>
                </a:solidFill>
                <a:latin typeface="NOVA Bold"/>
                <a:ea typeface="NOVA Bold"/>
              </a:endParaRPr>
            </a:p>
          </p:txBody>
        </p:sp>
        <p:sp>
          <p:nvSpPr>
            <p:cNvPr id="61" name="타원 60"/>
            <p:cNvSpPr/>
            <p:nvPr/>
          </p:nvSpPr>
          <p:spPr>
            <a:xfrm>
              <a:off x="5268528" y="3719409"/>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45</a:t>
              </a:r>
              <a:endParaRPr lang="ko-KR" altLang="en-US" sz="900" b="1">
                <a:solidFill>
                  <a:srgbClr val="CC0000"/>
                </a:solidFill>
                <a:latin typeface="NOVA Bold"/>
                <a:ea typeface="NOVA Bold"/>
              </a:endParaRPr>
            </a:p>
          </p:txBody>
        </p:sp>
        <p:sp>
          <p:nvSpPr>
            <p:cNvPr id="62" name="타원 61"/>
            <p:cNvSpPr/>
            <p:nvPr/>
          </p:nvSpPr>
          <p:spPr>
            <a:xfrm>
              <a:off x="4827698" y="591565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46</a:t>
              </a:r>
              <a:endParaRPr lang="ko-KR" altLang="en-US" sz="900" b="1">
                <a:solidFill>
                  <a:srgbClr val="CC0000"/>
                </a:solidFill>
                <a:latin typeface="NOVA Bold"/>
                <a:ea typeface="NOVA Bold"/>
              </a:endParaRPr>
            </a:p>
          </p:txBody>
        </p:sp>
        <p:sp>
          <p:nvSpPr>
            <p:cNvPr id="63" name="타원 62"/>
            <p:cNvSpPr/>
            <p:nvPr/>
          </p:nvSpPr>
          <p:spPr>
            <a:xfrm>
              <a:off x="6248961" y="2747301"/>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47</a:t>
              </a:r>
              <a:endParaRPr lang="ko-KR" altLang="en-US" sz="900" b="1">
                <a:solidFill>
                  <a:srgbClr val="CC0000"/>
                </a:solidFill>
                <a:latin typeface="NOVA Bold"/>
                <a:ea typeface="NOVA Bold"/>
              </a:endParaRPr>
            </a:p>
          </p:txBody>
        </p:sp>
        <p:sp>
          <p:nvSpPr>
            <p:cNvPr id="64" name="타원 63"/>
            <p:cNvSpPr/>
            <p:nvPr/>
          </p:nvSpPr>
          <p:spPr>
            <a:xfrm>
              <a:off x="1571230" y="459479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48</a:t>
              </a:r>
              <a:endParaRPr lang="ko-KR" altLang="en-US" sz="900" b="1">
                <a:solidFill>
                  <a:srgbClr val="CC0000"/>
                </a:solidFill>
                <a:latin typeface="NOVA Bold"/>
                <a:ea typeface="NOVA Bold"/>
              </a:endParaRPr>
            </a:p>
          </p:txBody>
        </p:sp>
        <p:sp>
          <p:nvSpPr>
            <p:cNvPr id="65" name="타원 64"/>
            <p:cNvSpPr/>
            <p:nvPr/>
          </p:nvSpPr>
          <p:spPr>
            <a:xfrm>
              <a:off x="3878923" y="287100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49</a:t>
              </a:r>
              <a:endParaRPr lang="ko-KR" altLang="en-US" sz="900" b="1">
                <a:solidFill>
                  <a:srgbClr val="CC0000"/>
                </a:solidFill>
                <a:latin typeface="NOVA Bold"/>
                <a:ea typeface="NOVA Bold"/>
              </a:endParaRPr>
            </a:p>
          </p:txBody>
        </p:sp>
        <p:sp>
          <p:nvSpPr>
            <p:cNvPr id="66" name="타원 65"/>
            <p:cNvSpPr/>
            <p:nvPr/>
          </p:nvSpPr>
          <p:spPr>
            <a:xfrm>
              <a:off x="4968044" y="4259469"/>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50</a:t>
              </a:r>
              <a:endParaRPr lang="ko-KR" altLang="en-US" sz="900" b="1">
                <a:solidFill>
                  <a:srgbClr val="CC0000"/>
                </a:solidFill>
                <a:latin typeface="NOVA Bold"/>
                <a:ea typeface="NOVA Bold"/>
              </a:endParaRPr>
            </a:p>
          </p:txBody>
        </p:sp>
        <p:sp>
          <p:nvSpPr>
            <p:cNvPr id="67" name="타원 66"/>
            <p:cNvSpPr/>
            <p:nvPr/>
          </p:nvSpPr>
          <p:spPr>
            <a:xfrm>
              <a:off x="6703076" y="526520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51</a:t>
              </a:r>
              <a:endParaRPr lang="ko-KR" altLang="en-US" sz="900" b="1">
                <a:solidFill>
                  <a:srgbClr val="CC0000"/>
                </a:solidFill>
                <a:latin typeface="NOVA Bold"/>
                <a:ea typeface="NOVA Bold"/>
              </a:endParaRPr>
            </a:p>
          </p:txBody>
        </p:sp>
        <p:sp>
          <p:nvSpPr>
            <p:cNvPr id="68" name="타원 67"/>
            <p:cNvSpPr/>
            <p:nvPr/>
          </p:nvSpPr>
          <p:spPr>
            <a:xfrm>
              <a:off x="1738798" y="4652538"/>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52</a:t>
              </a:r>
              <a:endParaRPr lang="ko-KR" altLang="en-US" sz="900" b="1">
                <a:solidFill>
                  <a:srgbClr val="CC0000"/>
                </a:solidFill>
                <a:latin typeface="NOVA Bold"/>
                <a:ea typeface="NOVA Bold"/>
              </a:endParaRPr>
            </a:p>
          </p:txBody>
        </p:sp>
        <p:sp>
          <p:nvSpPr>
            <p:cNvPr id="69" name="타원 68"/>
            <p:cNvSpPr/>
            <p:nvPr/>
          </p:nvSpPr>
          <p:spPr>
            <a:xfrm>
              <a:off x="5664572" y="3501008"/>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53</a:t>
              </a:r>
              <a:endParaRPr lang="ko-KR" altLang="en-US" sz="900" b="1">
                <a:solidFill>
                  <a:srgbClr val="CC0000"/>
                </a:solidFill>
                <a:latin typeface="NOVA Bold"/>
                <a:ea typeface="NOVA Bold"/>
              </a:endParaRPr>
            </a:p>
          </p:txBody>
        </p:sp>
        <p:sp>
          <p:nvSpPr>
            <p:cNvPr id="70" name="타원 69"/>
            <p:cNvSpPr/>
            <p:nvPr/>
          </p:nvSpPr>
          <p:spPr>
            <a:xfrm>
              <a:off x="3711355" y="292494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54</a:t>
              </a:r>
              <a:endParaRPr lang="ko-KR" altLang="en-US" sz="900" b="1">
                <a:solidFill>
                  <a:srgbClr val="CC0000"/>
                </a:solidFill>
                <a:latin typeface="NOVA Bold"/>
                <a:ea typeface="NOVA Bold"/>
              </a:endParaRPr>
            </a:p>
          </p:txBody>
        </p:sp>
        <p:sp>
          <p:nvSpPr>
            <p:cNvPr id="71" name="타원 70"/>
            <p:cNvSpPr/>
            <p:nvPr/>
          </p:nvSpPr>
          <p:spPr>
            <a:xfrm>
              <a:off x="4409982" y="5709711"/>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55</a:t>
              </a:r>
              <a:endParaRPr lang="ko-KR" altLang="en-US" sz="900" b="1">
                <a:solidFill>
                  <a:srgbClr val="CC0000"/>
                </a:solidFill>
                <a:latin typeface="NOVA Bold"/>
                <a:ea typeface="NOVA Bold"/>
              </a:endParaRPr>
            </a:p>
          </p:txBody>
        </p:sp>
        <p:sp>
          <p:nvSpPr>
            <p:cNvPr id="72" name="타원 71"/>
            <p:cNvSpPr/>
            <p:nvPr/>
          </p:nvSpPr>
          <p:spPr>
            <a:xfrm>
              <a:off x="4800476" y="296332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56</a:t>
              </a:r>
              <a:endParaRPr lang="ko-KR" altLang="en-US" sz="900" b="1">
                <a:solidFill>
                  <a:srgbClr val="CC0000"/>
                </a:solidFill>
                <a:latin typeface="NOVA Bold"/>
                <a:ea typeface="NOVA Bold"/>
              </a:endParaRPr>
            </a:p>
          </p:txBody>
        </p:sp>
        <p:sp>
          <p:nvSpPr>
            <p:cNvPr id="73" name="타원 72"/>
            <p:cNvSpPr/>
            <p:nvPr/>
          </p:nvSpPr>
          <p:spPr>
            <a:xfrm>
              <a:off x="3491880" y="328498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57</a:t>
              </a:r>
              <a:endParaRPr lang="ko-KR" altLang="en-US" sz="900" b="1">
                <a:solidFill>
                  <a:srgbClr val="CC0000"/>
                </a:solidFill>
                <a:latin typeface="NOVA Bold"/>
                <a:ea typeface="NOVA Bold"/>
              </a:endParaRPr>
            </a:p>
          </p:txBody>
        </p:sp>
        <p:sp>
          <p:nvSpPr>
            <p:cNvPr id="74" name="타원 73"/>
            <p:cNvSpPr/>
            <p:nvPr/>
          </p:nvSpPr>
          <p:spPr>
            <a:xfrm>
              <a:off x="6624228" y="5121187"/>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58</a:t>
              </a:r>
              <a:endParaRPr lang="ko-KR" altLang="en-US" sz="900" b="1">
                <a:solidFill>
                  <a:srgbClr val="CC0000"/>
                </a:solidFill>
                <a:latin typeface="NOVA Bold"/>
                <a:ea typeface="NOVA Bold"/>
              </a:endParaRPr>
            </a:p>
          </p:txBody>
        </p:sp>
        <p:sp>
          <p:nvSpPr>
            <p:cNvPr id="75" name="타원 74"/>
            <p:cNvSpPr/>
            <p:nvPr/>
          </p:nvSpPr>
          <p:spPr>
            <a:xfrm>
              <a:off x="1239216" y="468361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59</a:t>
              </a:r>
              <a:endParaRPr lang="ko-KR" altLang="en-US" sz="900" b="1">
                <a:solidFill>
                  <a:srgbClr val="CC0000"/>
                </a:solidFill>
                <a:latin typeface="NOVA Bold"/>
                <a:ea typeface="NOVA Bold"/>
              </a:endParaRPr>
            </a:p>
          </p:txBody>
        </p:sp>
        <p:sp>
          <p:nvSpPr>
            <p:cNvPr id="76" name="타원 75"/>
            <p:cNvSpPr/>
            <p:nvPr/>
          </p:nvSpPr>
          <p:spPr>
            <a:xfrm>
              <a:off x="6516216" y="526520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60</a:t>
              </a:r>
              <a:endParaRPr lang="ko-KR" altLang="en-US" sz="900" b="1">
                <a:solidFill>
                  <a:srgbClr val="CC0000"/>
                </a:solidFill>
                <a:latin typeface="NOVA Bold"/>
                <a:ea typeface="NOVA Bold"/>
              </a:endParaRPr>
            </a:p>
          </p:txBody>
        </p:sp>
        <p:sp>
          <p:nvSpPr>
            <p:cNvPr id="77" name="타원 76"/>
            <p:cNvSpPr/>
            <p:nvPr/>
          </p:nvSpPr>
          <p:spPr>
            <a:xfrm>
              <a:off x="2703996" y="6000307"/>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61</a:t>
              </a:r>
              <a:endParaRPr lang="ko-KR" altLang="en-US" sz="900" b="1">
                <a:solidFill>
                  <a:srgbClr val="CC0000"/>
                </a:solidFill>
                <a:latin typeface="NOVA Bold"/>
                <a:ea typeface="NOVA Bold"/>
              </a:endParaRPr>
            </a:p>
          </p:txBody>
        </p:sp>
        <p:sp>
          <p:nvSpPr>
            <p:cNvPr id="78" name="타원 77"/>
            <p:cNvSpPr/>
            <p:nvPr/>
          </p:nvSpPr>
          <p:spPr>
            <a:xfrm>
              <a:off x="4191175" y="2747300"/>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62</a:t>
              </a:r>
              <a:endParaRPr lang="ko-KR" altLang="en-US" sz="900" b="1">
                <a:solidFill>
                  <a:srgbClr val="CC0000"/>
                </a:solidFill>
                <a:latin typeface="NOVA Bold"/>
                <a:ea typeface="NOVA Bold"/>
              </a:endParaRPr>
            </a:p>
          </p:txBody>
        </p:sp>
        <p:sp>
          <p:nvSpPr>
            <p:cNvPr id="79" name="타원 78"/>
            <p:cNvSpPr/>
            <p:nvPr/>
          </p:nvSpPr>
          <p:spPr>
            <a:xfrm>
              <a:off x="4345198" y="2835062"/>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63</a:t>
              </a:r>
              <a:endParaRPr lang="ko-KR" altLang="en-US" sz="900" b="1">
                <a:solidFill>
                  <a:srgbClr val="CC0000"/>
                </a:solidFill>
                <a:latin typeface="NOVA Bold"/>
                <a:ea typeface="NOVA Bold"/>
              </a:endParaRPr>
            </a:p>
          </p:txBody>
        </p:sp>
        <p:sp>
          <p:nvSpPr>
            <p:cNvPr id="80" name="타원 79"/>
            <p:cNvSpPr/>
            <p:nvPr/>
          </p:nvSpPr>
          <p:spPr>
            <a:xfrm>
              <a:off x="4971933" y="579095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64</a:t>
              </a:r>
              <a:endParaRPr lang="ko-KR" altLang="en-US" sz="900" b="1">
                <a:solidFill>
                  <a:srgbClr val="CC0000"/>
                </a:solidFill>
                <a:latin typeface="NOVA Bold"/>
                <a:ea typeface="NOVA Bold"/>
              </a:endParaRPr>
            </a:p>
          </p:txBody>
        </p:sp>
        <p:sp>
          <p:nvSpPr>
            <p:cNvPr id="81" name="타원 80"/>
            <p:cNvSpPr/>
            <p:nvPr/>
          </p:nvSpPr>
          <p:spPr>
            <a:xfrm>
              <a:off x="4355976" y="2664798"/>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65</a:t>
              </a:r>
              <a:endParaRPr lang="ko-KR" altLang="en-US" sz="900" b="1">
                <a:solidFill>
                  <a:srgbClr val="CC0000"/>
                </a:solidFill>
                <a:latin typeface="NOVA Bold"/>
                <a:ea typeface="NOVA Bold"/>
              </a:endParaRPr>
            </a:p>
          </p:txBody>
        </p:sp>
        <p:sp>
          <p:nvSpPr>
            <p:cNvPr id="82" name="타원 81"/>
            <p:cNvSpPr/>
            <p:nvPr/>
          </p:nvSpPr>
          <p:spPr>
            <a:xfrm>
              <a:off x="5076056" y="3789040"/>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66</a:t>
              </a:r>
              <a:endParaRPr lang="ko-KR" altLang="en-US" sz="900" b="1">
                <a:solidFill>
                  <a:srgbClr val="CC0000"/>
                </a:solidFill>
                <a:latin typeface="NOVA Bold"/>
                <a:ea typeface="NOVA Bold"/>
              </a:endParaRPr>
            </a:p>
          </p:txBody>
        </p:sp>
      </p:grpSp>
      <p:sp>
        <p:nvSpPr>
          <p:cNvPr id="83" name="직사각형 82"/>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축제 장소가 제주 전역에 분산되긴 하나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 및 서귀포 시가지에서 다수 개최되며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한림공원의 경우 계절별 꽃을 주제로 한 연속적인 장기간의 자체 축제행사를 개최함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84" name="TextBox 83"/>
          <p:cNvSpPr txBox="1"/>
          <p:nvPr/>
        </p:nvSpPr>
        <p:spPr>
          <a:xfrm>
            <a:off x="6604413" y="5913276"/>
            <a:ext cx="2216059"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축제별 축제번호는 </a:t>
            </a:r>
            <a:r>
              <a:rPr lang="en-US" altLang="ko-KR" sz="1000">
                <a:solidFill>
                  <a:srgbClr val="000000"/>
                </a:solidFill>
                <a:cs typeface="Arial Narrow" pitchFamily="34" charset="0"/>
              </a:rPr>
              <a:t>4~8</a:t>
            </a:r>
            <a:r>
              <a:rPr lang="ko-KR" altLang="en-US" sz="1000">
                <a:solidFill>
                  <a:srgbClr val="000000"/>
                </a:solidFill>
                <a:cs typeface="Arial Narrow" pitchFamily="34" charset="0"/>
              </a:rPr>
              <a:t>페이지 참고</a:t>
            </a:r>
          </a:p>
        </p:txBody>
      </p:sp>
      <p:sp>
        <p:nvSpPr>
          <p:cNvPr id="11" name="타원 10"/>
          <p:cNvSpPr/>
          <p:nvPr/>
        </p:nvSpPr>
        <p:spPr>
          <a:xfrm>
            <a:off x="1382080" y="4149080"/>
            <a:ext cx="794465" cy="7944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85" name="TextBox 84"/>
          <p:cNvSpPr txBox="1"/>
          <p:nvPr/>
        </p:nvSpPr>
        <p:spPr>
          <a:xfrm>
            <a:off x="719572" y="4057532"/>
            <a:ext cx="731567" cy="271568"/>
          </a:xfrm>
          <a:prstGeom prst="rect">
            <a:avLst/>
          </a:prstGeom>
          <a:solidFill>
            <a:schemeClr val="bg1"/>
          </a:solidFill>
          <a:ln w="9525">
            <a:noFill/>
          </a:ln>
        </p:spPr>
        <p:txBody>
          <a:bodyPr vert="horz" wrap="square" lIns="0" tIns="0" rIns="0" bIns="0" rtlCol="0" anchor="ctr">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400">
                <a:solidFill>
                  <a:srgbClr val="000000"/>
                </a:solidFill>
                <a:cs typeface="Arial Narrow" pitchFamily="34" charset="0"/>
              </a:rPr>
              <a:t>한림공원</a:t>
            </a:r>
          </a:p>
        </p:txBody>
      </p:sp>
    </p:spTree>
    <p:extLst>
      <p:ext uri="{BB962C8B-B14F-4D97-AF65-F5344CB8AC3E}">
        <p14:creationId xmlns:p14="http://schemas.microsoft.com/office/powerpoint/2010/main" val="349264144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한여름밤의 예술축제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809530154"/>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2016.7.23 ~ 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중앙로 </a:t>
                      </a:r>
                      <a:r>
                        <a:rPr lang="en-US" altLang="ko-KR" sz="1200" b="0" i="0" u="none" strike="noStrike" smtClean="0">
                          <a:solidFill>
                            <a:srgbClr val="000000"/>
                          </a:solidFill>
                          <a:latin typeface="+mn-ea"/>
                          <a:ea typeface="+mn-ea"/>
                        </a:rPr>
                        <a:t>2 (</a:t>
                      </a:r>
                      <a:r>
                        <a:rPr lang="ko-KR" altLang="en-US" sz="1200" b="0" i="0" u="none" strike="noStrike" smtClean="0">
                          <a:solidFill>
                            <a:srgbClr val="000000"/>
                          </a:solidFill>
                          <a:latin typeface="+mn-ea"/>
                          <a:ea typeface="+mn-ea"/>
                        </a:rPr>
                        <a:t>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제주시 해변공연장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제주시청</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제주만의 순수 예술축제로 여름 무더위에 지친 시민들과 관광객들에게 낭만과 추억을 주는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도립예술단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어린이 합창단</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무용협회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국악협회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김종서 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문화예술</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페스티벌</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사우스카니발</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합창 연합회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81969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706421752"/>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-465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7,333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432,159,954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447,118,518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411,550,501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-14,958,565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20,609,453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7%,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-11%,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7462179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한여름밤의 예술축제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86917610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7,333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23,096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22,954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20,815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43,696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44,257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31,695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-561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12,001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251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0277" y="2528901"/>
            <a:ext cx="6263952"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업종별 변화폭이 거의 없으며</a:t>
            </a:r>
            <a:r>
              <a:rPr lang="en-US" altLang="ko-KR" sz="1200" kern="0" spc="-60">
                <a:solidFill>
                  <a:srgbClr val="000000"/>
                </a:solidFill>
              </a:rPr>
              <a:t>, </a:t>
            </a:r>
            <a:r>
              <a:rPr lang="ko-KR" altLang="en-US" sz="1200" kern="0" spc="-60">
                <a:solidFill>
                  <a:srgbClr val="000000"/>
                </a:solidFill>
              </a:rPr>
              <a:t>전년대비 숙박업 비중만 다소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79512" y="1124744"/>
            <a:ext cx="891729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업종별 변화 폭이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모든 거리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구간에서 거래가 증가되지 않아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모두 거리구간에서 증가하나</a:t>
            </a:r>
            <a:r>
              <a:rPr lang="en-US" altLang="ko-KR" sz="1200" kern="0" spc="-60">
                <a:solidFill>
                  <a:srgbClr val="000000"/>
                </a:solidFill>
              </a:rPr>
              <a:t>, 3~5Km </a:t>
            </a:r>
            <a:r>
              <a:rPr lang="ko-KR" altLang="en-US" sz="1200" kern="0" spc="-60">
                <a:solidFill>
                  <a:srgbClr val="000000"/>
                </a:solidFill>
              </a:rPr>
              <a:t>증가 폭이 가장 큼</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모든 거리 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33121297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한여름밤 솜반천 청소년 영상문화축제</a:t>
            </a:r>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580293264"/>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2016.7.23 ~ 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서홍동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솜반천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서홍동 청소년지도협의회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서귀포시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여름 서귀포 현지인들이 물놀이로 많이 찾는 용천수에서 매주 토요일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일요일에 열리는 청소년 영상문화축제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비누클레이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가면만들기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냉수박 빨리 먹기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미꾸라지 잡기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수중 씨름대회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논두렁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사우스카니발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영화 공연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3933056"/>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461563820"/>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157,042,364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152,169,925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135,122,594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4,872,439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21,919,770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8" name="TextBox 27"/>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16%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-19%,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07308809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한여름밤 솜반천 청소년 영상문화축제</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32656796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3,942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7,228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353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3043" y="2528901"/>
            <a:ext cx="6241185"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숙박업 비중 증가</a:t>
            </a:r>
            <a:r>
              <a:rPr lang="en-US" altLang="ko-KR" sz="1200" kern="0" spc="-60">
                <a:solidFill>
                  <a:srgbClr val="000000"/>
                </a:solidFill>
              </a:rPr>
              <a:t>, </a:t>
            </a:r>
            <a:r>
              <a:rPr lang="ko-KR" altLang="en-US" sz="1200" kern="0" spc="-60">
                <a:solidFill>
                  <a:srgbClr val="000000"/>
                </a:solidFill>
              </a:rPr>
              <a:t>여행업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숙박업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모든 거리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구간에서 거래가 증가되지만</a:t>
            </a:r>
            <a:r>
              <a:rPr lang="en-US" altLang="ko-KR" sz="1600" spc="100">
                <a:ln>
                  <a:solidFill>
                    <a:prstClr val="black">
                      <a:alpha val="20000"/>
                    </a:prstClr>
                  </a:solidFill>
                </a:ln>
                <a:solidFill>
                  <a:srgbClr val="000000"/>
                </a:solidFill>
                <a:latin typeface="NOVA Bold"/>
                <a:ea typeface="NOVA Bold"/>
                <a:cs typeface="Arial" pitchFamily="34" charset="0"/>
              </a:rPr>
              <a:t>, 3~5Km </a:t>
            </a:r>
            <a:r>
              <a:rPr lang="ko-KR" altLang="en-US" sz="1600" spc="100">
                <a:ln>
                  <a:solidFill>
                    <a:prstClr val="black">
                      <a:alpha val="20000"/>
                    </a:prstClr>
                  </a:solidFill>
                </a:ln>
                <a:solidFill>
                  <a:srgbClr val="000000"/>
                </a:solidFill>
                <a:latin typeface="NOVA Bold"/>
                <a:ea typeface="NOVA Bold"/>
                <a:cs typeface="Arial" pitchFamily="34" charset="0"/>
              </a:rPr>
              <a:t>구간에서의 증가 폭이 가장 커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3~5Km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3042756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삼양검은모래 해변축제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213823077"/>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2016.7.29 ~ 7.30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삼양</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동 </a:t>
                      </a:r>
                      <a:r>
                        <a:rPr lang="en-US" altLang="ko-KR" sz="1200" b="0" i="0" u="none" strike="noStrike" smtClean="0">
                          <a:solidFill>
                            <a:srgbClr val="000000"/>
                          </a:solidFill>
                          <a:latin typeface="+mn-ea"/>
                          <a:ea typeface="+mn-ea"/>
                        </a:rPr>
                        <a:t>1568,</a:t>
                      </a:r>
                    </a:p>
                    <a:p>
                      <a:pPr algn="l" rtl="0" fontAlgn="ctr"/>
                      <a:r>
                        <a:rPr lang="ko-KR" altLang="en-US" sz="1200" b="0" i="0" u="none" strike="noStrike" smtClean="0">
                          <a:solidFill>
                            <a:srgbClr val="000000"/>
                          </a:solidFill>
                          <a:latin typeface="+mn-ea"/>
                          <a:ea typeface="+mn-ea"/>
                        </a:rPr>
                        <a:t>제주 제주시 삼양검은모래해변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삼양 검은모래 해변축제위원회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삼양동 연합청년회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모래찜질로 유명한 삼양해수욕장에서 시민과 관광객들에게 검은 모래의 효능을 알리기 위한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바릇잡이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용천수 물맞이체험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검은 모래찜질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장기자랑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모래조각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그림 그리기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축하 공연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916391" y="275160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13291739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64,620,540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43,644,052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34,956,610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20,976,488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29,663,930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93%,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85%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marL="93663" indent="-93663">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55%,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48%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6849766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삼양검은모래 해변축제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627922753"/>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1,661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4,098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456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유통업영리</a:t>
            </a:r>
            <a:r>
              <a:rPr lang="en-US" altLang="ko-KR" sz="1200" kern="0" spc="-60">
                <a:solidFill>
                  <a:srgbClr val="000000"/>
                </a:solidFill>
              </a:rPr>
              <a:t>, </a:t>
            </a:r>
            <a:r>
              <a:rPr lang="ko-KR" altLang="en-US" sz="1200" kern="0" spc="-60">
                <a:solidFill>
                  <a:srgbClr val="000000"/>
                </a:solidFill>
              </a:rPr>
              <a:t>음식료품</a:t>
            </a:r>
            <a:r>
              <a:rPr lang="en-US" altLang="ko-KR" sz="1200" kern="0" spc="-60">
                <a:solidFill>
                  <a:srgbClr val="000000"/>
                </a:solidFill>
              </a:rPr>
              <a:t>, </a:t>
            </a:r>
            <a:r>
              <a:rPr lang="ko-KR" altLang="en-US" sz="1200" kern="0" spc="-60">
                <a:solidFill>
                  <a:srgbClr val="000000"/>
                </a:solidFill>
              </a:rPr>
              <a:t>숙박업 비중 증가</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신변잡화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증가 폭이 가장 커 축제로 인한 결과로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59866750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이호테우축제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185137352"/>
              </p:ext>
            </p:extLst>
          </p:nvPr>
        </p:nvGraphicFramePr>
        <p:xfrm>
          <a:off x="3599892" y="2554879"/>
          <a:ext cx="5220580" cy="1752597"/>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2016.7.29 ~ 7.31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도리로 </a:t>
                      </a:r>
                      <a:r>
                        <a:rPr lang="en-US" altLang="ko-KR" sz="1200" b="0" i="0" u="none" strike="noStrike" smtClean="0">
                          <a:solidFill>
                            <a:srgbClr val="000000"/>
                          </a:solidFill>
                          <a:latin typeface="+mn-ea"/>
                          <a:ea typeface="+mn-ea"/>
                        </a:rPr>
                        <a:t>20 (</a:t>
                      </a:r>
                      <a:r>
                        <a:rPr lang="ko-KR" altLang="en-US" sz="1200" b="0" i="0" u="none" strike="noStrike" smtClean="0">
                          <a:solidFill>
                            <a:srgbClr val="000000"/>
                          </a:solidFill>
                          <a:latin typeface="+mn-ea"/>
                          <a:ea typeface="+mn-ea"/>
                        </a:rPr>
                        <a:t>이호이동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이호테우해변 일원</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이호해수욕장</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호동주민자치위원회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이호동청년연합회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이호동연합부녀회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이호테우축제위원회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전통 떼배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테우</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와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그물</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을 이용해 멸치잡는 전통어로 문화를 복원</a:t>
                      </a:r>
                      <a:r>
                        <a:rPr lang="ko-KR" altLang="en-US" sz="1200" b="0" i="0" u="none" strike="noStrike" baseline="0" smtClean="0">
                          <a:solidFill>
                            <a:srgbClr val="000000"/>
                          </a:solidFill>
                          <a:latin typeface="+mn-ea"/>
                          <a:ea typeface="+mn-ea"/>
                        </a:rPr>
                        <a:t> 재현하고</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다양한 체험행사를 통해 해양문화 축제로 발전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윈드서핑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멸치잡이 재현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원담 고기잡이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노젖기 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542006" y="286435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17120504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129,346,957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140,771,881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42,682,778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-11,424,924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86,664,179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78%,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203%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-8%</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43467742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이호테우축제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14875417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1,046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25,502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25,533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18,081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31,604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593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558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1123" y="2528900"/>
            <a:ext cx="6283105"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건강식품</a:t>
            </a:r>
            <a:r>
              <a:rPr lang="en-US" altLang="ko-KR" sz="1200" kern="0" spc="-60">
                <a:solidFill>
                  <a:srgbClr val="000000"/>
                </a:solidFill>
              </a:rPr>
              <a:t>, </a:t>
            </a:r>
            <a:r>
              <a:rPr lang="ko-KR" altLang="en-US" sz="1200" kern="0" spc="-60">
                <a:solidFill>
                  <a:srgbClr val="000000"/>
                </a:solidFill>
              </a:rPr>
              <a:t>회원제형태업소 비중 증가</a:t>
            </a:r>
            <a:r>
              <a:rPr lang="en-US" altLang="ko-KR" sz="1200" kern="0" spc="-60">
                <a:solidFill>
                  <a:srgbClr val="000000"/>
                </a:solidFill>
              </a:rPr>
              <a:t>, </a:t>
            </a:r>
            <a:r>
              <a:rPr lang="ko-KR" altLang="en-US" sz="1200" kern="0" spc="-60">
                <a:solidFill>
                  <a:srgbClr val="000000"/>
                </a:solidFill>
              </a:rPr>
              <a:t>여행업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여행업 비중 증가</a:t>
            </a:r>
            <a:r>
              <a:rPr lang="en-US" altLang="ko-KR" sz="1200" kern="0" spc="-60">
                <a:solidFill>
                  <a:srgbClr val="000000"/>
                </a:solidFill>
              </a:rPr>
              <a:t>, </a:t>
            </a:r>
            <a:r>
              <a:rPr lang="ko-KR" altLang="en-US" sz="1200" kern="0" spc="-60">
                <a:solidFill>
                  <a:srgbClr val="000000"/>
                </a:solidFill>
              </a:rPr>
              <a:t>용역서비스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593766"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건강식품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여행업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여행업 비중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행사장소 기준 모든 거리구간에서 거래가 증가하지 않아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모든 거리구간에서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20911102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표선해비치해변 하얀모래축제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998751629"/>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2016.7.30 ~ 7.31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서귀포시 표선면 표선리 </a:t>
                      </a:r>
                      <a:r>
                        <a:rPr lang="en-US" altLang="ko-KR" sz="1200" b="0" i="0" u="none" strike="noStrike" smtClean="0">
                          <a:solidFill>
                            <a:srgbClr val="000000"/>
                          </a:solidFill>
                          <a:latin typeface="+mn-ea"/>
                          <a:ea typeface="+mn-ea"/>
                        </a:rPr>
                        <a:t>879,</a:t>
                      </a:r>
                    </a:p>
                    <a:p>
                      <a:pPr algn="l" rtl="0" fontAlgn="ctr"/>
                      <a:r>
                        <a:rPr lang="ko-KR" altLang="en-US" sz="1200" b="0" i="0" u="none" strike="noStrike" smtClean="0">
                          <a:solidFill>
                            <a:srgbClr val="000000"/>
                          </a:solidFill>
                          <a:latin typeface="+mn-ea"/>
                          <a:ea typeface="+mn-ea"/>
                        </a:rPr>
                        <a:t>제주 서귀포시 표선해비치해변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표선리마을회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표선리청년회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지역사회 연대의식 강화와 국내외 관광객 유치를 목적으로 표선 해수욕장에서 열리는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퍼레이드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해변 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라이브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농수산물 무료시식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699792" y="360902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502626137"/>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55,117,500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45,697,020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57,917,492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9,420,480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-2,799,992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54%,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marL="93663" indent="-93663">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58%,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4259661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표선해비치해변 하얀모래축제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8322857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66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음식료품 비중 증가</a:t>
            </a:r>
            <a:r>
              <a:rPr lang="en-US" altLang="ko-KR" sz="1200" kern="0" spc="-60">
                <a:solidFill>
                  <a:srgbClr val="000000"/>
                </a:solidFill>
              </a:rPr>
              <a:t>, </a:t>
            </a:r>
            <a:r>
              <a:rPr lang="ko-KR" altLang="en-US" sz="1200" kern="0" spc="-60">
                <a:solidFill>
                  <a:srgbClr val="000000"/>
                </a:solidFill>
              </a:rPr>
              <a:t>유통업비영리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일반음식</a:t>
            </a:r>
            <a:r>
              <a:rPr lang="en-US" altLang="ko-KR" sz="1200" kern="0" spc="-60">
                <a:solidFill>
                  <a:srgbClr val="000000"/>
                </a:solidFill>
              </a:rPr>
              <a:t>, </a:t>
            </a:r>
            <a:r>
              <a:rPr lang="ko-KR" altLang="en-US" sz="1200" kern="0" spc="-60">
                <a:solidFill>
                  <a:srgbClr val="000000"/>
                </a:solidFill>
              </a:rPr>
              <a:t>음식료품 비중 증가</a:t>
            </a:r>
            <a:r>
              <a:rPr lang="en-US" altLang="ko-KR" sz="1200" kern="0" spc="-60">
                <a:solidFill>
                  <a:srgbClr val="000000"/>
                </a:solidFill>
              </a:rPr>
              <a:t>, </a:t>
            </a:r>
            <a:r>
              <a:rPr lang="ko-KR" altLang="en-US" sz="1200" kern="0" spc="-60">
                <a:solidFill>
                  <a:srgbClr val="000000"/>
                </a:solidFill>
              </a:rPr>
              <a:t>유통업영리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107504" y="1124744"/>
            <a:ext cx="891729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행사장소 기준 모든 거리구간에서 거래가 증가하지만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구간에서 증가 폭이 가장 커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3~5Km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77145919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2.</a:t>
            </a:r>
            <a:endParaRPr lang="ko-KR" altLang="en-US"/>
          </a:p>
        </p:txBody>
      </p:sp>
      <p:sp>
        <p:nvSpPr>
          <p:cNvPr id="7" name="TextBox 6"/>
          <p:cNvSpPr txBox="1"/>
          <p:nvPr/>
        </p:nvSpPr>
        <p:spPr>
          <a:xfrm>
            <a:off x="431540" y="2384884"/>
            <a:ext cx="4500500"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smtClean="0">
                <a:solidFill>
                  <a:srgbClr val="00B050"/>
                </a:solidFill>
                <a:latin typeface="NOVA Bold" panose="00000800000000000000" pitchFamily="2" charset="-127"/>
                <a:ea typeface="NOVA Bold" panose="00000800000000000000" pitchFamily="2" charset="-127"/>
              </a:rPr>
              <a:t>Ⅱ. </a:t>
            </a:r>
            <a:r>
              <a:rPr lang="ko-KR" altLang="en-US" sz="2000" smtClean="0">
                <a:solidFill>
                  <a:srgbClr val="00B050"/>
                </a:solidFill>
                <a:latin typeface="NOVA Bold" panose="00000800000000000000" pitchFamily="2" charset="-127"/>
                <a:ea typeface="NOVA Bold" panose="00000800000000000000" pitchFamily="2" charset="-127"/>
              </a:rPr>
              <a:t>축제별 효과 및 소비변화 분석</a:t>
            </a:r>
            <a:endParaRPr lang="ko-KR" altLang="en-US" sz="2000">
              <a:solidFill>
                <a:srgbClr val="00B050"/>
              </a:solidFill>
              <a:latin typeface="NOVA Bold" panose="00000800000000000000" pitchFamily="2" charset="-127"/>
              <a:ea typeface="NOVA Bold" panose="00000800000000000000" pitchFamily="2" charset="-127"/>
            </a:endParaRPr>
          </a:p>
        </p:txBody>
      </p:sp>
      <p:sp>
        <p:nvSpPr>
          <p:cNvPr id="8" name="TextBox 7"/>
          <p:cNvSpPr txBox="1"/>
          <p:nvPr/>
        </p:nvSpPr>
        <p:spPr>
          <a:xfrm>
            <a:off x="5076056" y="2247021"/>
            <a:ext cx="3727830" cy="1902059"/>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김녕</a:t>
            </a:r>
            <a:r>
              <a:rPr lang="en-US" altLang="ko-KR" sz="1400">
                <a:solidFill>
                  <a:srgbClr val="000000"/>
                </a:solidFill>
                <a:latin typeface="NOVA Bold" panose="00000800000000000000" pitchFamily="2" charset="-127"/>
                <a:ea typeface="NOVA Bold" panose="00000800000000000000" pitchFamily="2" charset="-127"/>
              </a:rPr>
              <a:t>·</a:t>
            </a:r>
            <a:r>
              <a:rPr lang="ko-KR" altLang="en-US" sz="1400">
                <a:solidFill>
                  <a:srgbClr val="000000"/>
                </a:solidFill>
                <a:latin typeface="NOVA Bold" panose="00000800000000000000" pitchFamily="2" charset="-127"/>
                <a:ea typeface="NOVA Bold" panose="00000800000000000000" pitchFamily="2" charset="-127"/>
              </a:rPr>
              <a:t>월정 지질트레일 길 열림 행사</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전통문화 </a:t>
            </a:r>
            <a:r>
              <a:rPr lang="en-US" altLang="ko-KR" sz="1400">
                <a:solidFill>
                  <a:srgbClr val="000000"/>
                </a:solidFill>
                <a:latin typeface="NOVA Bold" panose="00000800000000000000" pitchFamily="2" charset="-127"/>
                <a:ea typeface="NOVA Bold" panose="00000800000000000000" pitchFamily="2" charset="-127"/>
              </a:rPr>
              <a:t>EXPO 2015</a:t>
            </a: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서사라문화거리축제 </a:t>
            </a:r>
            <a:r>
              <a:rPr lang="en-US" altLang="ko-KR" sz="1400">
                <a:solidFill>
                  <a:srgbClr val="000000"/>
                </a:solidFill>
                <a:latin typeface="NOVA Bold" panose="00000800000000000000" pitchFamily="2" charset="-127"/>
                <a:ea typeface="NOVA Bold" panose="00000800000000000000" pitchFamily="2" charset="-127"/>
              </a:rPr>
              <a:t>2015</a:t>
            </a:r>
          </a:p>
          <a:p>
            <a:r>
              <a:rPr lang="en-US" altLang="ko-KR" sz="1400">
                <a:solidFill>
                  <a:srgbClr val="000000"/>
                </a:solidFill>
                <a:latin typeface="NOVA Bold" panose="00000800000000000000" pitchFamily="2" charset="-127"/>
                <a:ea typeface="NOVA Bold" panose="00000800000000000000" pitchFamily="2" charset="-127"/>
              </a:rPr>
              <a:t>       :                             :</a:t>
            </a:r>
          </a:p>
          <a:p>
            <a:r>
              <a:rPr lang="en-US" altLang="ko-KR" sz="1400">
                <a:solidFill>
                  <a:srgbClr val="000000"/>
                </a:solidFill>
                <a:latin typeface="NOVA Bold" panose="00000800000000000000" pitchFamily="2" charset="-127"/>
                <a:ea typeface="NOVA Bold" panose="00000800000000000000" pitchFamily="2" charset="-127"/>
              </a:rPr>
              <a:t>       :                             : </a:t>
            </a:r>
          </a:p>
          <a:p>
            <a:pPr>
              <a:lnSpc>
                <a:spcPct val="160000"/>
              </a:lnSpc>
            </a:pPr>
            <a:r>
              <a:rPr lang="en-US" altLang="ko-KR" sz="1400">
                <a:solidFill>
                  <a:srgbClr val="000000"/>
                </a:solidFill>
                <a:latin typeface="NOVA Bold" panose="00000800000000000000" pitchFamily="2" charset="-127"/>
                <a:ea typeface="NOVA Bold" panose="00000800000000000000" pitchFamily="2" charset="-127"/>
              </a:rPr>
              <a:t>66. </a:t>
            </a:r>
            <a:r>
              <a:rPr lang="ko-KR" altLang="en-US" sz="1400">
                <a:solidFill>
                  <a:srgbClr val="000000"/>
                </a:solidFill>
                <a:latin typeface="NOVA Bold" panose="00000800000000000000" pitchFamily="2" charset="-127"/>
                <a:ea typeface="NOVA Bold" panose="00000800000000000000" pitchFamily="2" charset="-127"/>
              </a:rPr>
              <a:t>제주 뮤직 페스티벌 </a:t>
            </a:r>
            <a:r>
              <a:rPr lang="en-US" altLang="ko-KR" sz="1400">
                <a:solidFill>
                  <a:srgbClr val="000000"/>
                </a:solidFill>
                <a:latin typeface="NOVA Bold" panose="00000800000000000000" pitchFamily="2" charset="-127"/>
                <a:ea typeface="NOVA Bold" panose="00000800000000000000" pitchFamily="2" charset="-127"/>
              </a:rPr>
              <a:t>2016</a:t>
            </a:r>
          </a:p>
        </p:txBody>
      </p:sp>
      <p:cxnSp>
        <p:nvCxnSpPr>
          <p:cNvPr id="9" name="직선 연결선 8"/>
          <p:cNvCxnSpPr/>
          <p:nvPr/>
        </p:nvCxnSpPr>
        <p:spPr>
          <a:xfrm flipH="1">
            <a:off x="4934343" y="2240868"/>
            <a:ext cx="0" cy="187211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76267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금능 원담축제 </a:t>
            </a:r>
            <a:r>
              <a:rPr lang="en-US" altLang="ko-KR" smtClean="0"/>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097520778"/>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2016.7.30 ~ 7.31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금능리</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금능으뜸원 해변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금능리 마을회</a:t>
                      </a:r>
                      <a:r>
                        <a:rPr lang="en-US" altLang="ko-KR" sz="1200" b="0" i="0" u="none" strike="noStrike" smtClean="0">
                          <a:solidFill>
                            <a:srgbClr val="000000"/>
                          </a:solidFill>
                          <a:latin typeface="+mn-ea"/>
                          <a:ea typeface="+mn-ea"/>
                        </a:rPr>
                        <a:t>,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본격적인 휴가철을 맞아 금능으뜸원해변에서 열리는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특산물 경매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조개 캐기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축하공연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불꽃놀이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어린이 사생대회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먹거리장터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물총난장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풍물패공연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431338" y="351481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98505698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20,662,975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14,818,583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19,840,860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5,844,392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822,115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36%,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39%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15301229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a:t>
            </a:r>
            <a:r>
              <a:rPr lang="ko-KR" altLang="en-US" smtClean="0"/>
              <a:t>서귀포 야해페스티벌 </a:t>
            </a:r>
            <a:r>
              <a:rPr lang="en-US" altLang="ko-KR" smtClean="0"/>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55912600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1027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76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5237" y="2528901"/>
            <a:ext cx="6248991"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유통업영리 비중 증가</a:t>
            </a:r>
            <a:r>
              <a:rPr lang="en-US" altLang="ko-KR" sz="1200" kern="0" spc="-60">
                <a:solidFill>
                  <a:srgbClr val="000000"/>
                </a:solidFill>
              </a:rPr>
              <a:t>, </a:t>
            </a:r>
            <a:r>
              <a:rPr lang="ko-KR" altLang="en-US" sz="1200" kern="0" spc="-60">
                <a:solidFill>
                  <a:srgbClr val="000000"/>
                </a:solidFill>
              </a:rPr>
              <a:t>휴게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문화</a:t>
            </a:r>
            <a:r>
              <a:rPr lang="en-US" altLang="ko-KR" sz="1200" kern="0" spc="-60">
                <a:solidFill>
                  <a:srgbClr val="000000"/>
                </a:solidFill>
              </a:rPr>
              <a:t>/</a:t>
            </a:r>
            <a:r>
              <a:rPr lang="ko-KR" altLang="en-US" sz="1200" kern="0" spc="-60">
                <a:solidFill>
                  <a:srgbClr val="000000"/>
                </a:solidFill>
              </a:rPr>
              <a:t>취미 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5698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문화</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취미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전년대비 행사장소 기준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구간에서 증가 폭이 가장 커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전년대비 </a:t>
            </a:r>
            <a:r>
              <a:rPr lang="en-US" altLang="ko-KR" sz="1200" kern="0" spc="-60">
                <a:solidFill>
                  <a:srgbClr val="000000"/>
                </a:solidFill>
              </a:rPr>
              <a:t>3~5Km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39952933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서귀포 야해페스티벌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913713414"/>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2016.8.3 ~ 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표선면 민속해안로 </a:t>
                      </a:r>
                      <a:r>
                        <a:rPr lang="en-US" altLang="ko-KR" sz="1200" b="0" i="0" u="none" strike="noStrike" smtClean="0">
                          <a:solidFill>
                            <a:srgbClr val="000000"/>
                          </a:solidFill>
                          <a:latin typeface="+mn-ea"/>
                          <a:ea typeface="+mn-ea"/>
                        </a:rPr>
                        <a:t>592,</a:t>
                      </a:r>
                    </a:p>
                    <a:p>
                      <a:pPr algn="l" rtl="0" fontAlgn="ctr"/>
                      <a:r>
                        <a:rPr lang="ko-KR" altLang="en-US" sz="1200" b="0" i="0" u="none" strike="noStrike" smtClean="0">
                          <a:solidFill>
                            <a:srgbClr val="000000"/>
                          </a:solidFill>
                          <a:latin typeface="+mn-ea"/>
                          <a:ea typeface="+mn-ea"/>
                        </a:rPr>
                        <a:t>서귀포시 표선해비치해변 특설무대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서귀포의 대표관광자원인 바다와 음악의 만남을 통해 관광객들에게 볼거리를 제공하는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인디밴드 및 </a:t>
                      </a:r>
                      <a:r>
                        <a:rPr lang="en-US" altLang="ko-KR" sz="1200" b="0" i="0" u="none" strike="noStrike" smtClean="0">
                          <a:solidFill>
                            <a:srgbClr val="000000"/>
                          </a:solidFill>
                          <a:latin typeface="+mn-ea"/>
                          <a:ea typeface="+mn-ea"/>
                        </a:rPr>
                        <a:t>DJ-ing</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공연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735796" y="362757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11394083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41,285,821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46,611,367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47,487,906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-5,325,546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-6,202,084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-1%,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-6%,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10759875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a:t>
            </a:r>
            <a:r>
              <a:rPr lang="ko-KR" altLang="en-US" smtClean="0"/>
              <a:t>서귀포 야해페스티벌 </a:t>
            </a:r>
            <a:r>
              <a:rPr lang="en-US" altLang="ko-KR" smtClean="0"/>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118676083"/>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1,183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865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0"/>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유통업비영리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일반음식 비중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비영리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71500" y="1124744"/>
            <a:ext cx="8964996"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행사장소 기준 모든 거리구간에서 거래건수가 감소되어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모든 거리구간 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02825100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예래생태마을체험축제 </a:t>
            </a:r>
            <a:r>
              <a:rPr lang="en-US" altLang="ko-KR"/>
              <a:t>2016 (</a:t>
            </a:r>
            <a:r>
              <a:rPr lang="ko-KR" altLang="en-US"/>
              <a:t>구</a:t>
            </a:r>
            <a:r>
              <a:rPr lang="en-US" altLang="ko-KR"/>
              <a:t>,</a:t>
            </a:r>
            <a:r>
              <a:rPr lang="ko-KR" altLang="en-US"/>
              <a:t>논짓물축제</a:t>
            </a:r>
            <a:r>
              <a:rPr lang="en-US" altLang="ko-KR"/>
              <a:t>)</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463279004"/>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2016.8.6 ~ 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예래로 </a:t>
                      </a:r>
                      <a:r>
                        <a:rPr lang="en-US" altLang="ko-KR" sz="1200" b="0" i="0" u="none" strike="noStrike" smtClean="0">
                          <a:solidFill>
                            <a:srgbClr val="000000"/>
                          </a:solidFill>
                          <a:latin typeface="+mn-ea"/>
                          <a:ea typeface="+mn-ea"/>
                        </a:rPr>
                        <a:t>213 (</a:t>
                      </a:r>
                      <a:r>
                        <a:rPr lang="ko-KR" altLang="en-US" sz="1200" b="0" i="0" u="none" strike="noStrike" smtClean="0">
                          <a:solidFill>
                            <a:srgbClr val="000000"/>
                          </a:solidFill>
                          <a:latin typeface="+mn-ea"/>
                          <a:ea typeface="+mn-ea"/>
                        </a:rPr>
                        <a:t>하예동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논짓물 및 예래생태체험관 일원</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주행사장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논짓물공연장</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예래생태마을위원회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예래생태마을체험축제위원회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해변의 파도와 시원한 용천수가 만나는 논짓물</a:t>
                      </a:r>
                      <a:r>
                        <a:rPr lang="ko-KR" altLang="en-US" sz="1200" b="0" i="0" u="none" strike="noStrike" baseline="0" smtClean="0">
                          <a:solidFill>
                            <a:srgbClr val="000000"/>
                          </a:solidFill>
                          <a:latin typeface="+mn-ea"/>
                          <a:ea typeface="+mn-ea"/>
                        </a:rPr>
                        <a:t> 주변 해변에서 조개류 채취와 피서지 테마로써 개최하는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맨손 넙치잡이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바릇잡이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노래자랑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풍물패 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난타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색스폰 연주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재즈댄스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007604" y="396906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05039540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410,000,467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370,126,103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314,802,426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39,874,364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95,198,041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33%,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30%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81518800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예래생태마을체험축제 </a:t>
            </a:r>
            <a:r>
              <a:rPr lang="en-US" altLang="ko-KR"/>
              <a:t>2016 (</a:t>
            </a:r>
            <a:r>
              <a:rPr lang="ko-KR" altLang="en-US"/>
              <a:t>구</a:t>
            </a:r>
            <a:r>
              <a:rPr lang="en-US" altLang="ko-KR"/>
              <a:t>,</a:t>
            </a:r>
            <a:r>
              <a:rPr lang="ko-KR" altLang="en-US"/>
              <a:t>논짓물축제</a:t>
            </a:r>
            <a:r>
              <a:rPr lang="en-US" altLang="ko-KR"/>
              <a:t>)</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495685509"/>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-450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3,023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96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1397" y="2528900"/>
            <a:ext cx="630883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용역서비스 비중 증가</a:t>
            </a:r>
            <a:r>
              <a:rPr lang="en-US" altLang="ko-KR" sz="1200" kern="0" spc="-60">
                <a:solidFill>
                  <a:srgbClr val="000000"/>
                </a:solidFill>
              </a:rPr>
              <a:t>, </a:t>
            </a:r>
            <a:r>
              <a:rPr lang="ko-KR" altLang="en-US" sz="1200" kern="0" spc="-60">
                <a:solidFill>
                  <a:srgbClr val="000000"/>
                </a:solidFill>
              </a:rPr>
              <a:t>숙박업 </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용역서비스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행사장소 기준 </a:t>
            </a:r>
            <a:r>
              <a:rPr lang="en-US" altLang="ko-KR" sz="1600" spc="100">
                <a:ln>
                  <a:solidFill>
                    <a:prstClr val="black">
                      <a:alpha val="20000"/>
                    </a:prstClr>
                  </a:solidFill>
                </a:ln>
                <a:solidFill>
                  <a:srgbClr val="000000"/>
                </a:solidFill>
                <a:latin typeface="NOVA Bold"/>
                <a:ea typeface="NOVA Bold"/>
                <a:cs typeface="Arial" pitchFamily="34" charset="0"/>
              </a:rPr>
              <a:t>1~5Km</a:t>
            </a:r>
            <a:r>
              <a:rPr lang="ko-KR" altLang="en-US" sz="1600" spc="100">
                <a:ln>
                  <a:solidFill>
                    <a:prstClr val="black">
                      <a:alpha val="20000"/>
                    </a:prstClr>
                  </a:solidFill>
                </a:ln>
                <a:solidFill>
                  <a:srgbClr val="000000"/>
                </a:solidFill>
                <a:latin typeface="NOVA Bold"/>
                <a:ea typeface="NOVA Bold"/>
                <a:cs typeface="Arial" pitchFamily="34" charset="0"/>
              </a:rPr>
              <a:t> 구간에서 거래건수가 감소되어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a:t>
            </a:r>
            <a:r>
              <a:rPr lang="en-US" altLang="ko-KR" sz="1200" kern="0" spc="-60">
                <a:solidFill>
                  <a:srgbClr val="000000"/>
                </a:solidFill>
              </a:rPr>
              <a:t>1~5Km</a:t>
            </a:r>
            <a:r>
              <a:rPr lang="ko-KR" altLang="en-US" sz="1200" kern="0" spc="-60">
                <a:solidFill>
                  <a:srgbClr val="000000"/>
                </a:solidFill>
              </a:rPr>
              <a:t>구간 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05150999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제주국제관악제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568045902"/>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2016.8.8 ~ 8.16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신산로 </a:t>
                      </a:r>
                      <a:r>
                        <a:rPr lang="en-US" altLang="ko-KR" sz="1200" b="0" i="0" u="none" strike="noStrike" smtClean="0">
                          <a:solidFill>
                            <a:srgbClr val="000000"/>
                          </a:solidFill>
                          <a:latin typeface="+mn-ea"/>
                          <a:ea typeface="+mn-ea"/>
                        </a:rPr>
                        <a:t>82 (</a:t>
                      </a:r>
                      <a:r>
                        <a:rPr lang="ko-KR" altLang="en-US" sz="1200" b="0" i="0" u="none" strike="noStrike" smtClean="0">
                          <a:solidFill>
                            <a:srgbClr val="000000"/>
                          </a:solidFill>
                          <a:latin typeface="+mn-ea"/>
                          <a:ea typeface="+mn-ea"/>
                        </a:rPr>
                        <a:t>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제주문예회관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제주해변공연장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천지연야외공연장</a:t>
                      </a:r>
                      <a:r>
                        <a:rPr lang="en-US" altLang="ko-KR" sz="1200" b="0" i="0" u="none" strike="noStrike" baseline="0" smtClean="0">
                          <a:solidFill>
                            <a:srgbClr val="000000"/>
                          </a:solidFill>
                          <a:latin typeface="+mn-ea"/>
                          <a:ea typeface="+mn-ea"/>
                        </a:rPr>
                        <a:t> </a:t>
                      </a:r>
                      <a:r>
                        <a:rPr lang="ko-KR" altLang="en-US" sz="1200" b="0" i="0" u="none" strike="noStrike" smtClean="0">
                          <a:solidFill>
                            <a:srgbClr val="000000"/>
                          </a:solidFill>
                          <a:latin typeface="+mn-ea"/>
                          <a:ea typeface="+mn-ea"/>
                        </a:rPr>
                        <a:t>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제주국제관악제조직위원회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앙상블축제와 함께 차세대 세계관악을 이끌 재능있는 젊은 관악인들을 발굴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육성하고 우정을 나눌 수 있는 기회를 제공</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금관 </a:t>
                      </a: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중주 전부분과 타악기 </a:t>
                      </a:r>
                      <a:r>
                        <a:rPr lang="en-US" altLang="ko-KR" sz="1200" b="0" i="0" u="none" strike="noStrike" smtClean="0">
                          <a:solidFill>
                            <a:srgbClr val="000000"/>
                          </a:solidFill>
                          <a:latin typeface="+mn-ea"/>
                          <a:ea typeface="+mn-ea"/>
                        </a:rPr>
                        <a:t>8</a:t>
                      </a:r>
                      <a:r>
                        <a:rPr lang="ko-KR" altLang="en-US" sz="1200" b="0" i="0" u="none" strike="noStrike" smtClean="0">
                          <a:solidFill>
                            <a:srgbClr val="000000"/>
                          </a:solidFill>
                          <a:latin typeface="+mn-ea"/>
                          <a:ea typeface="+mn-ea"/>
                        </a:rPr>
                        <a:t>개 부문</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77913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58558953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-469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10,843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10,032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378,145,465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393,535,491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346,738,296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-15,390,026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31,407,170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27039762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제주국제관악제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07219538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10,843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10,032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27,418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27,314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23,876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39,060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39,969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28,656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-908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10,404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20070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2" y="2528900"/>
            <a:ext cx="62536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업종별 매출 변화폭이 거의 없음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5698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업종별 매출 변화 폭이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행사장소 기준 모든 거리구간에서 거래건수가 미증가되어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모든 거리구간에서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70122760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도두오래물축제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756491596"/>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2016.8.12 ~ 8.14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도두항길 </a:t>
                      </a:r>
                      <a:r>
                        <a:rPr lang="en-US" altLang="ko-KR" sz="1200" b="0" i="0" u="none" strike="noStrike" smtClean="0">
                          <a:solidFill>
                            <a:srgbClr val="000000"/>
                          </a:solidFill>
                          <a:latin typeface="+mn-ea"/>
                          <a:ea typeface="+mn-ea"/>
                        </a:rPr>
                        <a:t>26 (</a:t>
                      </a:r>
                      <a:r>
                        <a:rPr lang="ko-KR" altLang="en-US" sz="1200" b="0" i="0" u="none" strike="noStrike" smtClean="0">
                          <a:solidFill>
                            <a:srgbClr val="000000"/>
                          </a:solidFill>
                          <a:latin typeface="+mn-ea"/>
                          <a:ea typeface="+mn-ea"/>
                        </a:rPr>
                        <a:t>도두일동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오래물광장 및 도두어항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도두동주민센터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도두 오래물축제위원회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도두항 일원을 중심으로 개최하는 축제로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용천수</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라는 제주</a:t>
                      </a:r>
                      <a:r>
                        <a:rPr lang="ko-KR" altLang="en-US" sz="1200" b="0" i="0" u="none" strike="noStrike" baseline="0" smtClean="0">
                          <a:solidFill>
                            <a:srgbClr val="000000"/>
                          </a:solidFill>
                          <a:latin typeface="+mn-ea"/>
                          <a:ea typeface="+mn-ea"/>
                        </a:rPr>
                        <a:t> 고유의 자원으로 한 유일할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요트</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카약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산책로걷기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노래자랑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이벤트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물놀이시설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77913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22270348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117,126,270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108,108,419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44,531,274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9,017,851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72,594,996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100%,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163%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18%,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68462765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도두오래물축제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66385165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1,606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32,087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32,646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25,423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-559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26,001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26,368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22,284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20173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4245" y="2528901"/>
            <a:ext cx="6285987"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음식료품 비중 증가</a:t>
            </a:r>
            <a:r>
              <a:rPr lang="en-US" altLang="ko-KR" sz="1200" kern="0" spc="-60">
                <a:solidFill>
                  <a:srgbClr val="000000"/>
                </a:solidFill>
              </a:rPr>
              <a:t>, </a:t>
            </a:r>
            <a:r>
              <a:rPr lang="ko-KR" altLang="en-US" sz="1200" kern="0" spc="-60">
                <a:solidFill>
                  <a:srgbClr val="000000"/>
                </a:solidFill>
              </a:rPr>
              <a:t>일반음식 감소</a:t>
            </a:r>
            <a:r>
              <a:rPr lang="en-US" altLang="ko-KR" sz="1200" kern="0" spc="-60">
                <a:solidFill>
                  <a:srgbClr val="000000"/>
                </a:solidFill>
              </a:rPr>
              <a:t>,</a:t>
            </a: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음식료품</a:t>
            </a:r>
            <a:r>
              <a:rPr lang="en-US" altLang="ko-KR" sz="1200" kern="0" spc="-60">
                <a:solidFill>
                  <a:srgbClr val="000000"/>
                </a:solidFill>
              </a:rPr>
              <a:t>, </a:t>
            </a:r>
            <a:r>
              <a:rPr lang="ko-KR" altLang="en-US" sz="1200" kern="0" spc="-60">
                <a:solidFill>
                  <a:srgbClr val="000000"/>
                </a:solidFill>
              </a:rPr>
              <a:t>보건</a:t>
            </a:r>
            <a:r>
              <a:rPr lang="en-US" altLang="ko-KR" sz="1200" kern="0" spc="-60">
                <a:solidFill>
                  <a:srgbClr val="000000"/>
                </a:solidFill>
              </a:rPr>
              <a:t>/</a:t>
            </a:r>
            <a:r>
              <a:rPr lang="ko-KR" altLang="en-US" sz="1200" kern="0" spc="-60">
                <a:solidFill>
                  <a:srgbClr val="000000"/>
                </a:solidFill>
              </a:rPr>
              <a:t>위생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음식료품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음식료품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1~5Km</a:t>
            </a:r>
            <a:r>
              <a:rPr lang="ko-KR" altLang="en-US" sz="1600" spc="100">
                <a:ln>
                  <a:solidFill>
                    <a:prstClr val="black">
                      <a:alpha val="20000"/>
                    </a:prstClr>
                  </a:solidFill>
                </a:ln>
                <a:solidFill>
                  <a:srgbClr val="000000"/>
                </a:solidFill>
                <a:latin typeface="NOVA Bold"/>
                <a:ea typeface="NOVA Bold"/>
                <a:cs typeface="Arial" pitchFamily="34" charset="0"/>
              </a:rPr>
              <a:t>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a:t>
            </a:r>
            <a:r>
              <a:rPr lang="en-US" altLang="ko-KR" sz="1200" kern="0" spc="-60">
                <a:solidFill>
                  <a:srgbClr val="000000"/>
                </a:solidFill>
              </a:rPr>
              <a:t>1~5Km </a:t>
            </a:r>
            <a:r>
              <a:rPr lang="ko-KR" altLang="en-US" sz="1200" kern="0" spc="-60">
                <a:solidFill>
                  <a:srgbClr val="000000"/>
                </a:solidFill>
              </a:rPr>
              <a:t>구간에서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63167107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김녕</a:t>
            </a:r>
            <a:r>
              <a:rPr lang="en-US" altLang="ko-KR"/>
              <a:t>·</a:t>
            </a:r>
            <a:r>
              <a:rPr lang="ko-KR" altLang="en-US"/>
              <a:t>월정 지질트레일 길 열림 행사</a:t>
            </a: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19" name="표 18"/>
          <p:cNvGraphicFramePr>
            <a:graphicFrameLocks noGrp="1"/>
          </p:cNvGraphicFramePr>
          <p:nvPr>
            <p:extLst>
              <p:ext uri="{D42A27DB-BD31-4B8C-83A1-F6EECF244321}">
                <p14:modId xmlns:p14="http://schemas.microsoft.com/office/powerpoint/2010/main" val="3440821503"/>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smtClean="0">
                          <a:solidFill>
                            <a:schemeClr val="tx1"/>
                          </a:solidFill>
                          <a:latin typeface="+mn-ea"/>
                          <a:ea typeface="+mn-ea"/>
                        </a:rPr>
                        <a:t>2014.10.25 ~ 10.25</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구좌읍 김녕로</a:t>
                      </a:r>
                      <a:r>
                        <a:rPr lang="en-US" altLang="ko-KR" sz="1200" b="0" i="0" u="none" strike="noStrike" smtClean="0">
                          <a:solidFill>
                            <a:srgbClr val="000000"/>
                          </a:solidFill>
                          <a:latin typeface="+mn-ea"/>
                          <a:ea typeface="+mn-ea"/>
                        </a:rPr>
                        <a:t>21</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12 (</a:t>
                      </a:r>
                      <a:r>
                        <a:rPr lang="ko-KR" altLang="en-US" sz="1200" b="0" i="0" u="none" strike="noStrike" smtClean="0">
                          <a:solidFill>
                            <a:srgbClr val="000000"/>
                          </a:solidFill>
                          <a:latin typeface="+mn-ea"/>
                          <a:ea typeface="+mn-ea"/>
                        </a:rPr>
                        <a:t>구좌읍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김녕어울림센터 및 김녕리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월정리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baseline="0" smtClean="0">
                          <a:solidFill>
                            <a:srgbClr val="000000"/>
                          </a:solidFill>
                          <a:latin typeface="+mn-ea"/>
                          <a:ea typeface="+mn-ea"/>
                        </a:rPr>
                        <a:t> / </a:t>
                      </a:r>
                      <a:r>
                        <a:rPr lang="ko-KR" altLang="en-US" sz="1200" b="0" i="0" u="none" strike="noStrike" baseline="0" smtClean="0">
                          <a:solidFill>
                            <a:srgbClr val="000000"/>
                          </a:solidFill>
                          <a:latin typeface="+mn-ea"/>
                          <a:ea typeface="+mn-ea"/>
                        </a:rPr>
                        <a:t>제주관광공사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동굴 위 척박한 땅에서 빌레왓과 바당밭을 일구며 그들만의 역사와 문화를 만들어 낸 주민들의 이야기를 엿보는 길 열림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돗통시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지질층 화분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돌래떡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송이 염색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건강빌레 밟기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소원지 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스탬프 투어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1805134715"/>
              </p:ext>
            </p:extLst>
          </p:nvPr>
        </p:nvGraphicFramePr>
        <p:xfrm>
          <a:off x="251520" y="5194865"/>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5,273,080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4,342,281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2,633,449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930,799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2,639,631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8685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23528" y="2669921"/>
            <a:ext cx="3100072" cy="1695183"/>
            <a:chOff x="982133" y="1371600"/>
            <a:chExt cx="7323667" cy="4004733"/>
          </a:xfrm>
        </p:grpSpPr>
        <p:sp>
          <p:nvSpPr>
            <p:cNvPr id="92" name="자유형 91"/>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93" name="자유형 92"/>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6" name="타원 5"/>
          <p:cNvSpPr/>
          <p:nvPr/>
        </p:nvSpPr>
        <p:spPr>
          <a:xfrm>
            <a:off x="2447764" y="2660429"/>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TextBox 15"/>
          <p:cNvSpPr txBox="1"/>
          <p:nvPr/>
        </p:nvSpPr>
        <p:spPr>
          <a:xfrm>
            <a:off x="287524" y="475862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7" name="TextBox 16"/>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sp>
        <p:nvSpPr>
          <p:cNvPr id="18" name="TextBox 1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
        <p:nvSpPr>
          <p:cNvPr id="20" name="직사각형 1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257%,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100%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66%,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6" name="모서리가 둥근 직사각형 25"/>
          <p:cNvSpPr/>
          <p:nvPr/>
        </p:nvSpPr>
        <p:spPr>
          <a:xfrm>
            <a:off x="4608004" y="5194865"/>
            <a:ext cx="2160240" cy="1114455"/>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68136859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쇠소깍 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002717187"/>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2016.8.13 ~ 8.14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효돈로 </a:t>
                      </a:r>
                      <a:r>
                        <a:rPr lang="en-US" altLang="ko-KR" sz="1200" b="0" i="0" u="none" strike="noStrike" smtClean="0">
                          <a:solidFill>
                            <a:srgbClr val="000000"/>
                          </a:solidFill>
                          <a:latin typeface="+mn-ea"/>
                          <a:ea typeface="+mn-ea"/>
                        </a:rPr>
                        <a:t>170 (</a:t>
                      </a:r>
                      <a:r>
                        <a:rPr lang="ko-KR" altLang="en-US" sz="1200" b="0" i="0" u="none" strike="noStrike" smtClean="0">
                          <a:solidFill>
                            <a:srgbClr val="000000"/>
                          </a:solidFill>
                          <a:latin typeface="+mn-ea"/>
                          <a:ea typeface="+mn-ea"/>
                        </a:rPr>
                        <a:t>하효동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효돈동 쇠소깍 및 하효항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효돈동 주민센터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효돈동 연합청년회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서귀포칠십리에 숨겨진 비경 중에 하나로써</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해안 절경이 널리 알려지면서 많은 관광객이 찾아오는 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이를 대상으로 한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맨손 고기잡이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맨손보트 경기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다우렁길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태우</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카누</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959895" y="388756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28677705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11,821,288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13,820,898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11,137,396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-1,999,610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683,892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41%,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6%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marL="93663" indent="-93663">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29%,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62652208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쇠소깍 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42240012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-173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61148"/>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20275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2" y="2528900"/>
            <a:ext cx="62536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유통업 비중 증가</a:t>
            </a:r>
            <a:r>
              <a:rPr lang="en-US" altLang="ko-KR" sz="1200" kern="0" spc="-60">
                <a:solidFill>
                  <a:srgbClr val="000000"/>
                </a:solidFill>
              </a:rPr>
              <a:t>, </a:t>
            </a:r>
            <a:r>
              <a:rPr lang="ko-KR" altLang="en-US" sz="1200" kern="0" spc="-60">
                <a:solidFill>
                  <a:srgbClr val="000000"/>
                </a:solidFill>
              </a:rPr>
              <a:t>학원 비중 감소</a:t>
            </a:r>
            <a:r>
              <a:rPr lang="en-US" altLang="ko-KR" sz="1200" kern="0" spc="-60">
                <a:solidFill>
                  <a:srgbClr val="000000"/>
                </a:solidFill>
              </a:rPr>
              <a:t>,</a:t>
            </a: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143508" y="1124744"/>
            <a:ext cx="885698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 비중이 감소하지만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3~5Km</a:t>
            </a:r>
            <a:r>
              <a:rPr lang="ko-KR" altLang="en-US" sz="1600" spc="100">
                <a:ln>
                  <a:solidFill>
                    <a:prstClr val="black">
                      <a:alpha val="20000"/>
                    </a:prstClr>
                  </a:solidFill>
                </a:ln>
                <a:solidFill>
                  <a:srgbClr val="000000"/>
                </a:solidFill>
                <a:latin typeface="NOVA Bold"/>
                <a:ea typeface="NOVA Bold"/>
                <a:cs typeface="Arial" pitchFamily="34" charset="0"/>
              </a:rPr>
              <a:t> 거래건수가 감소 </a:t>
            </a:r>
            <a:r>
              <a:rPr lang="en-US" altLang="ko-KR" sz="1600" spc="100">
                <a:ln>
                  <a:solidFill>
                    <a:prstClr val="black">
                      <a:alpha val="20000"/>
                    </a:prstClr>
                  </a:solidFill>
                </a:ln>
                <a:solidFill>
                  <a:srgbClr val="000000"/>
                </a:solidFill>
                <a:latin typeface="NOVA Bold"/>
                <a:ea typeface="NOVA Bold"/>
                <a:cs typeface="Arial" pitchFamily="34" charset="0"/>
              </a:rPr>
              <a:t>&amp; 1~3Km</a:t>
            </a:r>
            <a:r>
              <a:rPr lang="ko-KR" altLang="en-US" sz="1600" spc="100">
                <a:ln>
                  <a:solidFill>
                    <a:prstClr val="black">
                      <a:alpha val="20000"/>
                    </a:prstClr>
                  </a:solidFill>
                </a:ln>
                <a:solidFill>
                  <a:srgbClr val="000000"/>
                </a:solidFill>
                <a:latin typeface="NOVA Bold"/>
                <a:ea typeface="NOVA Bold"/>
                <a:cs typeface="Arial" pitchFamily="34" charset="0"/>
              </a:rPr>
              <a:t> 증가 폭이 가장 커 축제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a:t>
            </a:r>
            <a:r>
              <a:rPr lang="en-US" altLang="ko-KR" sz="1200" kern="0" spc="-60">
                <a:solidFill>
                  <a:srgbClr val="000000"/>
                </a:solidFill>
              </a:rPr>
              <a:t>3~5Km </a:t>
            </a:r>
            <a:r>
              <a:rPr lang="ko-KR" altLang="en-US" sz="1200" kern="0" spc="-60">
                <a:solidFill>
                  <a:srgbClr val="000000"/>
                </a:solidFill>
              </a:rPr>
              <a:t>구간에서 거래건수 감소하고 </a:t>
            </a:r>
            <a:r>
              <a:rPr lang="en-US" altLang="ko-KR" sz="1200" kern="0" spc="-60">
                <a:solidFill>
                  <a:srgbClr val="000000"/>
                </a:solidFill>
              </a:rPr>
              <a:t>1~3Km </a:t>
            </a:r>
            <a:r>
              <a:rPr lang="ko-KR" altLang="en-US" sz="1200" kern="0" spc="-60">
                <a:solidFill>
                  <a:srgbClr val="000000"/>
                </a:solidFill>
              </a:rPr>
              <a:t>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0162337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레저스포츠대축제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373281193"/>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2016.8.26 ~ 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중앙로 </a:t>
                      </a:r>
                      <a:r>
                        <a:rPr lang="en-US" altLang="ko-KR" sz="1200" b="0" i="0" u="none" strike="noStrike" smtClean="0">
                          <a:solidFill>
                            <a:srgbClr val="000000"/>
                          </a:solidFill>
                          <a:latin typeface="+mn-ea"/>
                          <a:ea typeface="+mn-ea"/>
                        </a:rPr>
                        <a:t>2 (</a:t>
                      </a:r>
                      <a:r>
                        <a:rPr lang="ko-KR" altLang="en-US" sz="1200" b="0" i="0" u="none" strike="noStrike" smtClean="0">
                          <a:solidFill>
                            <a:srgbClr val="000000"/>
                          </a:solidFill>
                          <a:latin typeface="+mn-ea"/>
                          <a:ea typeface="+mn-ea"/>
                        </a:rPr>
                        <a:t>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제주해변공연장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이호테우해변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해안도로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서부두방파제</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제주시관광축제추진협의회 및 종목별 단체</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en-US" altLang="ko-KR" sz="1200" b="0" i="0" u="none" strike="noStrike" smtClean="0">
                          <a:solidFill>
                            <a:srgbClr val="000000"/>
                          </a:solidFill>
                          <a:latin typeface="+mn-ea"/>
                          <a:ea typeface="+mn-ea"/>
                        </a:rPr>
                        <a:t>2000</a:t>
                      </a:r>
                      <a:r>
                        <a:rPr lang="ko-KR" altLang="en-US" sz="1200" b="0" i="0" u="none" strike="noStrike" smtClean="0">
                          <a:solidFill>
                            <a:srgbClr val="000000"/>
                          </a:solidFill>
                          <a:latin typeface="+mn-ea"/>
                          <a:ea typeface="+mn-ea"/>
                        </a:rPr>
                        <a:t>년 부터 시작돼 </a:t>
                      </a:r>
                      <a:r>
                        <a:rPr lang="en-US" altLang="ko-KR" sz="1200" b="0" i="0" u="none" strike="noStrike" smtClean="0">
                          <a:solidFill>
                            <a:srgbClr val="000000"/>
                          </a:solidFill>
                          <a:latin typeface="+mn-ea"/>
                          <a:ea typeface="+mn-ea"/>
                        </a:rPr>
                        <a:t>17</a:t>
                      </a:r>
                      <a:r>
                        <a:rPr lang="ko-KR" altLang="en-US" sz="1200" b="0" i="0" u="none" strike="noStrike" smtClean="0">
                          <a:solidFill>
                            <a:srgbClr val="000000"/>
                          </a:solidFill>
                          <a:latin typeface="+mn-ea"/>
                          <a:ea typeface="+mn-ea"/>
                        </a:rPr>
                        <a:t>회째를 맞는 제주를 대표하는 레져  스포츠축제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난타공연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전국생활댄스경연대회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전국인라인하키대회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전국 카이트보딩</a:t>
                      </a:r>
                      <a:r>
                        <a:rPr lang="en-US" altLang="ko-KR" sz="1200" b="0" i="0" u="none" strike="noStrike" smtClean="0">
                          <a:solidFill>
                            <a:srgbClr val="000000"/>
                          </a:solidFill>
                          <a:latin typeface="+mn-ea"/>
                          <a:ea typeface="+mn-ea"/>
                        </a:rPr>
                        <a:t>&amp;</a:t>
                      </a:r>
                      <a:r>
                        <a:rPr lang="ko-KR" altLang="en-US" sz="1200" b="0" i="0" u="none" strike="noStrike" smtClean="0">
                          <a:solidFill>
                            <a:srgbClr val="000000"/>
                          </a:solidFill>
                          <a:latin typeface="+mn-ea"/>
                          <a:ea typeface="+mn-ea"/>
                        </a:rPr>
                        <a:t>패들보딩대회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철인</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종경기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전국인라인하키대회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77913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670027132"/>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7,058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431,118,841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395,375,737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482,640,007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35,743,103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-51,521,167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67%,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55540287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레저스포츠대축제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379777223"/>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7,058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22,306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22,850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20,422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-544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42,335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43,252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34,817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-918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61148"/>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20377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숙박업 비중 증가</a:t>
            </a:r>
            <a:r>
              <a:rPr lang="en-US" altLang="ko-KR" sz="1200" kern="0" spc="-60">
                <a:solidFill>
                  <a:srgbClr val="000000"/>
                </a:solidFill>
              </a:rPr>
              <a:t>, </a:t>
            </a:r>
            <a:r>
              <a:rPr lang="ko-KR" altLang="en-US" sz="1200" kern="0" spc="-60">
                <a:solidFill>
                  <a:srgbClr val="000000"/>
                </a:solidFill>
              </a:rPr>
              <a:t>레져용품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업종별 매출 비중 변화가 크지 않음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521758"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전주대비 업종별 매출 비중 변화가 크지 않고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모든 거리구간에서 거래건수가 증가하지 않아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모든 거리구간에서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98760414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뮤직 페스티벌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830832351"/>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2016.8.27 ~ 8.28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조천읍 남조로 </a:t>
                      </a:r>
                      <a:r>
                        <a:rPr lang="en-US" altLang="ko-KR" sz="1200" b="0" i="0" u="none" strike="noStrike" smtClean="0">
                          <a:solidFill>
                            <a:srgbClr val="000000"/>
                          </a:solidFill>
                          <a:latin typeface="+mn-ea"/>
                          <a:ea typeface="+mn-ea"/>
                        </a:rPr>
                        <a:t>2023 (</a:t>
                      </a:r>
                      <a:r>
                        <a:rPr lang="ko-KR" altLang="en-US" sz="1200" b="0" i="0" u="none" strike="noStrike" smtClean="0">
                          <a:solidFill>
                            <a:srgbClr val="000000"/>
                          </a:solidFill>
                          <a:latin typeface="+mn-ea"/>
                          <a:ea typeface="+mn-ea"/>
                        </a:rPr>
                        <a:t>조천읍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제주돌문화공원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돌박물관 야외무대 ⁄ 하늘연못</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제주관광공사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 제이트립</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a:t>
                      </a:r>
                      <a:r>
                        <a:rPr lang="en-US" altLang="ko-KR" sz="1200" b="0" i="0" u="none" strike="noStrike" smtClean="0">
                          <a:solidFill>
                            <a:srgbClr val="000000"/>
                          </a:solidFill>
                          <a:latin typeface="+mn-ea"/>
                          <a:ea typeface="+mn-ea"/>
                        </a:rPr>
                        <a:t>MBC</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다양한 한류스타를 비롯한 영아티스트들과의 콜라보 콘서트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공연 </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데이브레이크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울랄라세션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라퍼커션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윤하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에픽하이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오리엔탈쇼커스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국카스텐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양반언의 제주판타지 등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051720" y="306896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065209718"/>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36,643,701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33,159,057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30,568,395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3,484,643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6,075,306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19%,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20%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67230272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뮤직 페스티벌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78218488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61148"/>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20480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2" y="2514352"/>
            <a:ext cx="6315173" cy="1958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숙박업 비중 증가</a:t>
            </a:r>
            <a:r>
              <a:rPr lang="en-US" altLang="ko-KR" sz="1200" kern="0" spc="-60">
                <a:solidFill>
                  <a:srgbClr val="000000"/>
                </a:solidFill>
              </a:rPr>
              <a:t>, </a:t>
            </a:r>
            <a:r>
              <a:rPr lang="ko-KR" altLang="en-US" sz="1200" kern="0" spc="-60">
                <a:solidFill>
                  <a:srgbClr val="000000"/>
                </a:solidFill>
              </a:rPr>
              <a:t>문화취미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업종별 매출 비중 변화가 크지 않음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07504" y="1124744"/>
            <a:ext cx="8964996"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전주대비 업종별 매출 비중 변화가 크지 않고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1~3Km</a:t>
            </a:r>
            <a:r>
              <a:rPr lang="ko-KR" altLang="en-US" sz="1600" spc="100">
                <a:ln>
                  <a:solidFill>
                    <a:prstClr val="black">
                      <a:alpha val="20000"/>
                    </a:prstClr>
                  </a:solidFill>
                </a:ln>
                <a:solidFill>
                  <a:srgbClr val="000000"/>
                </a:solidFill>
                <a:latin typeface="NOVA Bold"/>
                <a:ea typeface="NOVA Bold"/>
                <a:cs typeface="Arial" pitchFamily="34" charset="0"/>
              </a:rPr>
              <a:t> 거리구간에서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a:t>
            </a:r>
            <a:r>
              <a:rPr lang="en-US" altLang="ko-KR" sz="1200" kern="0" spc="-60">
                <a:solidFill>
                  <a:srgbClr val="000000"/>
                </a:solidFill>
              </a:rPr>
              <a:t>1~3Km </a:t>
            </a:r>
            <a:r>
              <a:rPr lang="ko-KR" altLang="en-US" sz="1200" kern="0" spc="-60">
                <a:solidFill>
                  <a:srgbClr val="000000"/>
                </a:solidFill>
              </a:rPr>
              <a:t>거리 구간을 제외한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07416775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김녕</a:t>
            </a:r>
            <a:r>
              <a:rPr lang="en-US" altLang="ko-KR"/>
              <a:t>·</a:t>
            </a:r>
            <a:r>
              <a:rPr lang="ko-KR" altLang="en-US"/>
              <a:t>월정 지질트레일 길 열림 행사</a:t>
            </a: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2" name="표 21"/>
          <p:cNvGraphicFramePr>
            <a:graphicFrameLocks noGrp="1"/>
          </p:cNvGraphicFramePr>
          <p:nvPr>
            <p:extLst>
              <p:ext uri="{D42A27DB-BD31-4B8C-83A1-F6EECF244321}">
                <p14:modId xmlns:p14="http://schemas.microsoft.com/office/powerpoint/2010/main" val="84481269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모서리가 둥근 직사각형 29"/>
          <p:cNvSpPr/>
          <p:nvPr>
            <p:custDataLst>
              <p:tags r:id="rId1"/>
            </p:custDataLst>
          </p:nvPr>
        </p:nvSpPr>
        <p:spPr bwMode="gray">
          <a:xfrm>
            <a:off x="6876256" y="2519737"/>
            <a:ext cx="1980220" cy="1800200"/>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유통업영리 업종</a:t>
            </a:r>
            <a:r>
              <a:rPr lang="en-US" altLang="ko-KR" sz="1200" kern="0" spc="-60">
                <a:solidFill>
                  <a:srgbClr val="000000"/>
                </a:solidFill>
              </a:rPr>
              <a:t> </a:t>
            </a:r>
            <a:r>
              <a:rPr lang="ko-KR" altLang="en-US" sz="1200" kern="0" spc="-60">
                <a:solidFill>
                  <a:srgbClr val="000000"/>
                </a:solidFill>
              </a:rPr>
              <a:t>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 전주대비 연료판매</a:t>
            </a:r>
            <a:r>
              <a:rPr lang="en-US" altLang="ko-KR" sz="1200" kern="0" spc="-60">
                <a:solidFill>
                  <a:srgbClr val="000000"/>
                </a:solidFill>
              </a:rPr>
              <a:t>,  </a:t>
            </a:r>
            <a:r>
              <a:rPr lang="ko-KR" altLang="en-US" sz="1200" kern="0" spc="-60">
                <a:solidFill>
                  <a:srgbClr val="000000"/>
                </a:solidFill>
              </a:rPr>
              <a:t>농업 업종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pic>
        <p:nvPicPr>
          <p:cNvPr id="137224"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3157" y="2519737"/>
            <a:ext cx="6297075" cy="188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7" name="TextBox 36"/>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업종의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a:t>
            </a:r>
            <a:r>
              <a:rPr lang="en-US" altLang="ko-KR" sz="1600" spc="100">
                <a:ln>
                  <a:solidFill>
                    <a:prstClr val="black">
                      <a:alpha val="20000"/>
                    </a:prstClr>
                  </a:solidFill>
                </a:ln>
                <a:solidFill>
                  <a:srgbClr val="000000"/>
                </a:solidFill>
                <a:latin typeface="NOVA Bold"/>
                <a:ea typeface="NOVA Bold"/>
                <a:cs typeface="Arial" pitchFamily="34" charset="0"/>
              </a:rPr>
              <a:t>5Km </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가장 많이 증가하므로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효과로 판단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72971409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전통문화 </a:t>
            </a:r>
            <a:r>
              <a:rPr lang="en-US" altLang="ko-KR"/>
              <a:t>EXPO 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021214786"/>
              </p:ext>
            </p:extLst>
          </p:nvPr>
        </p:nvGraphicFramePr>
        <p:xfrm>
          <a:off x="3599892" y="2587888"/>
          <a:ext cx="5220580" cy="1935477"/>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2015.1.17 ~ 1.18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중문관광로 </a:t>
                      </a:r>
                      <a:r>
                        <a:rPr lang="en-US" altLang="ko-KR" sz="1200" b="0" i="0" u="none" strike="noStrike" smtClean="0">
                          <a:solidFill>
                            <a:srgbClr val="000000"/>
                          </a:solidFill>
                          <a:latin typeface="+mn-ea"/>
                          <a:ea typeface="+mn-ea"/>
                        </a:rPr>
                        <a:t>224,</a:t>
                      </a:r>
                    </a:p>
                    <a:p>
                      <a:pPr algn="l" rtl="0" fontAlgn="ctr"/>
                      <a:r>
                        <a:rPr lang="ko-KR" altLang="en-US" sz="1200" b="0" i="0" u="none" strike="noStrike" smtClean="0">
                          <a:solidFill>
                            <a:srgbClr val="000000"/>
                          </a:solidFill>
                          <a:latin typeface="+mn-ea"/>
                          <a:ea typeface="+mn-ea"/>
                        </a:rPr>
                        <a:t>제주국제컨벤션센터</a:t>
                      </a:r>
                      <a:r>
                        <a:rPr lang="en-US" altLang="ko-KR" sz="1200" b="0" i="0" u="none" strike="noStrike" smtClean="0">
                          <a:solidFill>
                            <a:srgbClr val="000000"/>
                          </a:solidFill>
                          <a:latin typeface="+mn-ea"/>
                          <a:ea typeface="+mn-ea"/>
                        </a:rPr>
                        <a:t>(ICC</a:t>
                      </a:r>
                      <a:r>
                        <a:rPr lang="ko-KR" altLang="en-US" sz="1200" b="0" i="0" u="none" strike="noStrike" smtClean="0">
                          <a:solidFill>
                            <a:srgbClr val="000000"/>
                          </a:solidFill>
                          <a:latin typeface="+mn-ea"/>
                          <a:ea typeface="+mn-ea"/>
                        </a:rPr>
                        <a:t>제주</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산업통상자원부</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한국산업기술진흥원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제주지역사업평가원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제주특별자치도관광협회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제주전통문화연구소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 올레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제주의 신화와 전통문화를 제주의 예술적 향취로 풀어낸 다양한 이벤트 공연과</a:t>
                      </a:r>
                      <a:r>
                        <a:rPr lang="ko-KR" altLang="en-US" sz="1200" b="0" i="0" u="none" strike="noStrike" baseline="0" smtClean="0">
                          <a:solidFill>
                            <a:srgbClr val="000000"/>
                          </a:solidFill>
                          <a:latin typeface="+mn-ea"/>
                          <a:ea typeface="+mn-ea"/>
                        </a:rPr>
                        <a:t> 제주도만의 독특한 관광상품</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기념품</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특산물 홍보</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제주신화 마임공연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신화판소리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삼방놀이굿</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제주전통춤공연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제주어밴드</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전통 문화 상품 홍보</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미니기메만들기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운수보기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0851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87524" y="4756951"/>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267725" y="396606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709637580"/>
              </p:ext>
            </p:extLst>
          </p:nvPr>
        </p:nvGraphicFramePr>
        <p:xfrm>
          <a:off x="251520" y="5193196"/>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49,872,840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36,368,261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30,461,333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13,504,579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19,411,507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모서리가 둥근 직사각형 3"/>
          <p:cNvSpPr/>
          <p:nvPr/>
        </p:nvSpPr>
        <p:spPr>
          <a:xfrm>
            <a:off x="4608004" y="5193196"/>
            <a:ext cx="2160240" cy="1116124"/>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직사각형 2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73%,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64%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40%,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37%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30" name="TextBox 29"/>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7636022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전통문화 </a:t>
            </a:r>
            <a:r>
              <a:rPr lang="en-US" altLang="ko-KR"/>
              <a:t>EXPO 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239634308"/>
              </p:ext>
            </p:extLst>
          </p:nvPr>
        </p:nvGraphicFramePr>
        <p:xfrm>
          <a:off x="359532" y="5132154"/>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4,042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13176"/>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3824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0"/>
            <a:ext cx="6300700" cy="1880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6" name="TextBox 35"/>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7" name="TextBox 36"/>
          <p:cNvSpPr txBox="1"/>
          <p:nvPr/>
        </p:nvSpPr>
        <p:spPr>
          <a:xfrm>
            <a:off x="287524" y="4716750"/>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업종의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a:t>
            </a:r>
            <a:r>
              <a:rPr lang="en-US" altLang="ko-KR" sz="1600" spc="100">
                <a:ln>
                  <a:solidFill>
                    <a:prstClr val="black">
                      <a:alpha val="20000"/>
                    </a:prstClr>
                  </a:solidFill>
                </a:ln>
                <a:solidFill>
                  <a:srgbClr val="000000"/>
                </a:solidFill>
                <a:latin typeface="NOVA Bold"/>
                <a:ea typeface="NOVA Bold"/>
                <a:cs typeface="Arial" pitchFamily="34" charset="0"/>
              </a:rPr>
              <a:t>5Km </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가장 많이 증가하므로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효과로 판단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유통업영리</a:t>
            </a:r>
            <a:r>
              <a:rPr lang="en-US" altLang="ko-KR" sz="1200" kern="0" spc="-60">
                <a:solidFill>
                  <a:srgbClr val="000000"/>
                </a:solidFill>
              </a:rPr>
              <a:t>, </a:t>
            </a:r>
            <a:r>
              <a:rPr lang="ko-KR" altLang="en-US" sz="1200" kern="0" spc="-60">
                <a:solidFill>
                  <a:srgbClr val="000000"/>
                </a:solidFill>
              </a:rPr>
              <a:t>숙박업 </a:t>
            </a:r>
            <a:r>
              <a:rPr lang="en-US" altLang="ko-KR" sz="1200" kern="0" spc="-60">
                <a:solidFill>
                  <a:srgbClr val="000000"/>
                </a:solidFill>
              </a:rPr>
              <a:t> </a:t>
            </a:r>
            <a:r>
              <a:rPr lang="ko-KR" altLang="en-US" sz="1200" kern="0" spc="-60">
                <a:solidFill>
                  <a:srgbClr val="000000"/>
                </a:solidFill>
              </a:rPr>
              <a:t>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숙박업 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 전주대비 서적문구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86458225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서사라문화거리축제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4000803831"/>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2015.3.28 ~ 3.29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 </a:t>
                      </a:r>
                      <a:r>
                        <a:rPr lang="en-US" altLang="ko-KR" sz="1200" b="0" i="0" u="none" strike="noStrike" smtClean="0">
                          <a:solidFill>
                            <a:srgbClr val="000000"/>
                          </a:solidFill>
                          <a:latin typeface="+mn-ea"/>
                          <a:ea typeface="+mn-ea"/>
                        </a:rPr>
                        <a:t>1230,</a:t>
                      </a:r>
                    </a:p>
                    <a:p>
                      <a:pPr algn="l" rtl="0" fontAlgn="ctr"/>
                      <a:r>
                        <a:rPr lang="ko-KR" altLang="en-US" sz="1200" b="0" i="0" u="none" strike="noStrike" smtClean="0">
                          <a:solidFill>
                            <a:srgbClr val="000000"/>
                          </a:solidFill>
                          <a:latin typeface="+mn-ea"/>
                          <a:ea typeface="+mn-ea"/>
                        </a:rPr>
                        <a:t>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 전농로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동주민자치위원회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서사라문화거리축제추진위원회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en-US" altLang="ko-KR" sz="1200" b="0" i="0" u="none" strike="noStrike" smtClean="0">
                          <a:solidFill>
                            <a:srgbClr val="000000"/>
                          </a:solidFill>
                          <a:latin typeface="+mn-ea"/>
                          <a:ea typeface="+mn-ea"/>
                        </a:rPr>
                        <a:t>2005</a:t>
                      </a:r>
                      <a:r>
                        <a:rPr lang="ko-KR" altLang="en-US" sz="1200" b="0" i="0" u="none" strike="noStrike" smtClean="0">
                          <a:solidFill>
                            <a:srgbClr val="000000"/>
                          </a:solidFill>
                          <a:latin typeface="+mn-ea"/>
                          <a:ea typeface="+mn-ea"/>
                        </a:rPr>
                        <a:t>년부터 매년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월말부터 </a:t>
                      </a: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월초에 열리고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축제 </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주전부터 전농로 전 구간에 활짝 핀 벚꽃과 청사초롱</a:t>
                      </a:r>
                      <a:r>
                        <a:rPr lang="ko-KR" altLang="en-US" sz="1200" b="0" i="0" u="none" strike="noStrike" baseline="0" smtClean="0">
                          <a:solidFill>
                            <a:srgbClr val="000000"/>
                          </a:solidFill>
                          <a:latin typeface="+mn-ea"/>
                          <a:ea typeface="+mn-ea"/>
                        </a:rPr>
                        <a:t> 설치한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길트기공연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어린이합창</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가수공연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악기공연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풍선아트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페이스페인팅</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갤러리아트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재생비누만들기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서예</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사군자 등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585756" y="281969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56427757"/>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-430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270,968,972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355,466,357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359,7904,14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-84,497,385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-88,821,442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8" name="모서리가 둥근 직사각형 27"/>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직사각형 28"/>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31%,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20%,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31" name="TextBox 30"/>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61168199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서사라문화거리축제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856834715"/>
              </p:ext>
            </p:extLst>
          </p:nvPr>
        </p:nvGraphicFramePr>
        <p:xfrm>
          <a:off x="359532" y="5132154"/>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5704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-430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32,173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31,524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26,288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23,293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24,253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20,682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-961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13176"/>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3926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0"/>
            <a:ext cx="6264696" cy="1913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업종의 매출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 업종이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a:t>
            </a:r>
            <a:r>
              <a:rPr lang="en-US" altLang="ko-KR" sz="1600" spc="100">
                <a:ln>
                  <a:solidFill>
                    <a:prstClr val="black">
                      <a:alpha val="20000"/>
                    </a:prstClr>
                  </a:solidFill>
                </a:ln>
                <a:solidFill>
                  <a:srgbClr val="000000"/>
                </a:solidFill>
                <a:latin typeface="NOVA Bold"/>
                <a:ea typeface="NOVA Bold"/>
                <a:cs typeface="Arial" pitchFamily="34" charset="0"/>
              </a:rPr>
              <a:t>5Km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감소하므로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일반음식</a:t>
            </a:r>
            <a:r>
              <a:rPr lang="en-US" altLang="ko-KR" sz="1200" kern="0" spc="-60">
                <a:solidFill>
                  <a:srgbClr val="000000"/>
                </a:solidFill>
              </a:rPr>
              <a:t>, </a:t>
            </a:r>
            <a:r>
              <a:rPr lang="ko-KR" altLang="en-US" sz="1200" kern="0" spc="-60">
                <a:solidFill>
                  <a:srgbClr val="000000"/>
                </a:solidFill>
              </a:rPr>
              <a:t>의류 업종</a:t>
            </a:r>
            <a:r>
              <a:rPr lang="en-US" altLang="ko-KR" sz="1200" kern="0" spc="-60">
                <a:solidFill>
                  <a:srgbClr val="000000"/>
                </a:solidFill>
              </a:rPr>
              <a:t> </a:t>
            </a:r>
            <a:r>
              <a:rPr lang="ko-KR" altLang="en-US" sz="1200" kern="0" spc="-60">
                <a:solidFill>
                  <a:srgbClr val="000000"/>
                </a:solidFill>
              </a:rPr>
              <a:t>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 전주대비 유통업영리</a:t>
            </a:r>
            <a:r>
              <a:rPr lang="en-US" altLang="ko-KR" sz="1200" kern="0" spc="-60">
                <a:solidFill>
                  <a:srgbClr val="000000"/>
                </a:solidFill>
              </a:rPr>
              <a:t>, </a:t>
            </a:r>
            <a:r>
              <a:rPr lang="ko-KR" altLang="en-US" sz="1200" kern="0" spc="-60">
                <a:solidFill>
                  <a:srgbClr val="000000"/>
                </a:solidFill>
              </a:rPr>
              <a:t>의료기관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a:t>
            </a:r>
            <a:r>
              <a:rPr lang="en-US" altLang="ko-KR" sz="1200" kern="0" spc="-60">
                <a:solidFill>
                  <a:srgbClr val="000000"/>
                </a:solidFill>
              </a:rPr>
              <a:t>, 3~5Km</a:t>
            </a:r>
            <a:r>
              <a:rPr lang="ko-KR" altLang="en-US" sz="1200" kern="0" spc="-60">
                <a:solidFill>
                  <a:srgbClr val="000000"/>
                </a:solidFill>
              </a:rPr>
              <a:t> 모두 전주대비 거래건수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1~3Km </a:t>
            </a:r>
            <a:r>
              <a:rPr lang="ko-KR" altLang="en-US" sz="1200" kern="0" spc="-60">
                <a:solidFill>
                  <a:srgbClr val="000000"/>
                </a:solidFill>
              </a:rPr>
              <a:t>이내만 소폭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47623695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395536" y="1844707"/>
            <a:ext cx="8604956" cy="1231106"/>
          </a:xfrm>
        </p:spPr>
        <p:txBody>
          <a:bodyPr/>
          <a:lstStyle/>
          <a:p>
            <a:pPr algn="ctr">
              <a:lnSpc>
                <a:spcPct val="100000"/>
              </a:lnSpc>
            </a:pPr>
            <a:r>
              <a:rPr lang="ko-KR" altLang="en-US" b="1" u="sng">
                <a:solidFill>
                  <a:schemeClr val="tx1"/>
                </a:solidFill>
              </a:rPr>
              <a:t>주제 </a:t>
            </a:r>
            <a:r>
              <a:rPr lang="en-US" altLang="ko-KR" b="1" u="sng">
                <a:solidFill>
                  <a:schemeClr val="tx1"/>
                </a:solidFill>
              </a:rPr>
              <a:t>I. </a:t>
            </a:r>
            <a:r>
              <a:rPr lang="ko-KR" altLang="en-US" b="1" u="sng">
                <a:solidFill>
                  <a:schemeClr val="tx1"/>
                </a:solidFill>
              </a:rPr>
              <a:t>축제 효과 분석 및</a:t>
            </a:r>
            <a:br>
              <a:rPr lang="ko-KR" altLang="en-US" b="1" u="sng">
                <a:solidFill>
                  <a:schemeClr val="tx1"/>
                </a:solidFill>
              </a:rPr>
            </a:br>
            <a:r>
              <a:rPr lang="ko-KR" altLang="en-US" b="1" u="sng">
                <a:solidFill>
                  <a:schemeClr val="tx1"/>
                </a:solidFill>
              </a:rPr>
              <a:t>제주도 전통시장 활성화 방안</a:t>
            </a:r>
            <a:endParaRPr lang="ko-KR" altLang="en-US" sz="6000" b="1" u="sng">
              <a:solidFill>
                <a:schemeClr val="tx1"/>
              </a:solidFill>
              <a:latin typeface="NOVA Bold" panose="00000800000000000000" pitchFamily="2" charset="-127"/>
              <a:ea typeface="NOVA Bold" panose="00000800000000000000" pitchFamily="2" charset="-127"/>
            </a:endParaRPr>
          </a:p>
        </p:txBody>
      </p:sp>
      <p:sp>
        <p:nvSpPr>
          <p:cNvPr id="8" name="Rectangle 10"/>
          <p:cNvSpPr>
            <a:spLocks noChangeArrowheads="1"/>
          </p:cNvSpPr>
          <p:nvPr/>
        </p:nvSpPr>
        <p:spPr bwMode="auto">
          <a:xfrm>
            <a:off x="7482481" y="1189324"/>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
        <p:nvSpPr>
          <p:cNvPr id="9" name="제목 1"/>
          <p:cNvSpPr txBox="1"/>
          <p:nvPr/>
        </p:nvSpPr>
        <p:spPr>
          <a:xfrm>
            <a:off x="359532" y="3750509"/>
            <a:ext cx="8604956" cy="398571"/>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sz="2800" b="1" smtClean="0">
                <a:latin typeface="NOVA Bold" panose="00000800000000000000" pitchFamily="2" charset="-127"/>
                <a:ea typeface="NOVA Bold" panose="00000800000000000000" pitchFamily="2" charset="-127"/>
              </a:rPr>
              <a:t>테마 </a:t>
            </a:r>
            <a:r>
              <a:rPr lang="en-US" altLang="ko-KR" sz="2800" b="1">
                <a:latin typeface="NOVA Bold" panose="00000800000000000000" pitchFamily="2" charset="-127"/>
                <a:ea typeface="NOVA Bold" panose="00000800000000000000" pitchFamily="2" charset="-127"/>
              </a:rPr>
              <a:t>1</a:t>
            </a:r>
            <a:r>
              <a:rPr lang="en-US" altLang="ko-KR" sz="2800" b="1" smtClean="0">
                <a:latin typeface="NOVA Bold" panose="00000800000000000000" pitchFamily="2" charset="-127"/>
                <a:ea typeface="NOVA Bold" panose="00000800000000000000" pitchFamily="2" charset="-127"/>
              </a:rPr>
              <a:t>. </a:t>
            </a:r>
            <a:r>
              <a:rPr sz="2800" b="1" smtClean="0">
                <a:latin typeface="NOVA Bold" panose="00000800000000000000" pitchFamily="2" charset="-127"/>
                <a:ea typeface="NOVA Bold" panose="00000800000000000000" pitchFamily="2" charset="-127"/>
              </a:rPr>
              <a:t>제주도 축제효과 분석</a:t>
            </a:r>
            <a:endParaRPr sz="2800" b="1">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126287216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우도 섬 축제 </a:t>
            </a:r>
            <a:r>
              <a:rPr lang="en-US" altLang="ko-KR" smtClean="0"/>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891433271"/>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2015.4.17 ~ 4.19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제주특별차치도 제주시 우도면 연령리 </a:t>
                      </a:r>
                      <a:r>
                        <a:rPr lang="en-US" altLang="ko-KR" sz="1200" b="0" i="0" u="none" strike="noStrike" smtClean="0">
                          <a:solidFill>
                            <a:srgbClr val="000000"/>
                          </a:solidFill>
                          <a:latin typeface="+mn-ea"/>
                          <a:ea typeface="+mn-ea"/>
                        </a:rPr>
                        <a:t>1737-15,</a:t>
                      </a:r>
                    </a:p>
                    <a:p>
                      <a:pPr algn="l" rtl="0" fontAlgn="ctr"/>
                      <a:r>
                        <a:rPr lang="ko-KR" altLang="en-US" sz="1200" b="0" i="0" u="none" strike="noStrike" smtClean="0">
                          <a:solidFill>
                            <a:srgbClr val="000000"/>
                          </a:solidFill>
                          <a:latin typeface="+mn-ea"/>
                          <a:ea typeface="+mn-ea"/>
                        </a:rPr>
                        <a:t>우도천진항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우도면 연합청년회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우도면사무소</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바람에 날리는 유채향과 우도 특산물인 뿔소라를 주요 테마로 특색있는 다양한 프로그램이 운영되는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길트기공연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소라잡기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축하공연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힐링 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동아리 한마당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유채꽃가요제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힐링 불꽃 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별빛 영화관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스쿠버체험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해녀 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3241169" y="282774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453807680"/>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18,576,970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18,560,984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11,304,476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7,272,494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92%,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64%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22461922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우도 섬 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821152029"/>
              </p:ext>
            </p:extLst>
          </p:nvPr>
        </p:nvGraphicFramePr>
        <p:xfrm>
          <a:off x="359532" y="5132154"/>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13176"/>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5" name="TextBox 34"/>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6" name="TextBox 35"/>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4029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2" y="2528900"/>
            <a:ext cx="6266405"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직사각형 14"/>
          <p:cNvSpPr/>
          <p:nvPr/>
        </p:nvSpPr>
        <p:spPr>
          <a:xfrm>
            <a:off x="107504" y="1124744"/>
            <a:ext cx="885698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전주대비 업종별 매출 비중 변화가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전년대비 여행업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행사장소 기준 반경 </a:t>
            </a:r>
            <a:r>
              <a:rPr lang="en-US" altLang="ko-KR" sz="1600" spc="100">
                <a:ln>
                  <a:solidFill>
                    <a:prstClr val="black">
                      <a:alpha val="20000"/>
                    </a:prstClr>
                  </a:solidFill>
                </a:ln>
                <a:solidFill>
                  <a:srgbClr val="000000"/>
                </a:solidFill>
                <a:latin typeface="NOVA Bold"/>
                <a:ea typeface="NOVA Bold"/>
                <a:cs typeface="Arial" pitchFamily="34" charset="0"/>
              </a:rPr>
              <a:t>3Km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변화가 없으므로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여행업</a:t>
            </a:r>
            <a:r>
              <a:rPr lang="en-US" altLang="ko-KR" sz="1200" kern="0" spc="-60">
                <a:solidFill>
                  <a:srgbClr val="000000"/>
                </a:solidFill>
              </a:rPr>
              <a:t>, </a:t>
            </a:r>
            <a:r>
              <a:rPr lang="ko-KR" altLang="en-US" sz="1200" kern="0" spc="-60">
                <a:solidFill>
                  <a:srgbClr val="000000"/>
                </a:solidFill>
              </a:rPr>
              <a:t>유통업영리 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매출변화가 거의 없으며</a:t>
            </a:r>
            <a:r>
              <a:rPr lang="en-US" altLang="ko-KR" sz="1200" kern="0" spc="-60">
                <a:solidFill>
                  <a:srgbClr val="000000"/>
                </a:solidFill>
              </a:rPr>
              <a:t>, </a:t>
            </a:r>
            <a:r>
              <a:rPr lang="ko-KR" altLang="en-US" sz="1200" kern="0" spc="-60">
                <a:solidFill>
                  <a:srgbClr val="000000"/>
                </a:solidFill>
              </a:rPr>
              <a:t>유통업영리 비중만 다소 증가</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3km </a:t>
            </a:r>
            <a:r>
              <a:rPr lang="ko-KR" altLang="en-US" sz="1200" kern="0" spc="-60">
                <a:solidFill>
                  <a:srgbClr val="000000"/>
                </a:solidFill>
              </a:rPr>
              <a:t>이내는</a:t>
            </a:r>
            <a:r>
              <a:rPr lang="en-US" altLang="ko-KR" sz="1200" kern="0" spc="-60">
                <a:solidFill>
                  <a:srgbClr val="000000"/>
                </a:solidFill>
              </a:rPr>
              <a:t> </a:t>
            </a:r>
            <a:r>
              <a:rPr lang="ko-KR" altLang="en-US" sz="1200" kern="0" spc="-60">
                <a:solidFill>
                  <a:srgbClr val="000000"/>
                </a:solidFill>
              </a:rPr>
              <a:t>전주대비 거래건수가 변화가 없음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전년대비만 </a:t>
            </a:r>
            <a:r>
              <a:rPr lang="en-US" altLang="ko-KR" sz="1200" kern="0" spc="-60">
                <a:solidFill>
                  <a:srgbClr val="000000"/>
                </a:solidFill>
              </a:rPr>
              <a:t>5km </a:t>
            </a:r>
            <a:r>
              <a:rPr lang="ko-KR" altLang="en-US" sz="1200" kern="0" spc="-60">
                <a:solidFill>
                  <a:srgbClr val="000000"/>
                </a:solidFill>
              </a:rPr>
              <a:t>이내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35518444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성산 오조 지질트레일 길열림 행사</a:t>
            </a: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966084572"/>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2015.4.26 ~ 4.26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성산읍 오조리 </a:t>
                      </a:r>
                      <a:r>
                        <a:rPr lang="en-US" altLang="ko-KR" sz="1200" b="0" i="0" u="none" strike="noStrike" smtClean="0">
                          <a:solidFill>
                            <a:srgbClr val="000000"/>
                          </a:solidFill>
                          <a:latin typeface="+mn-ea"/>
                          <a:ea typeface="+mn-ea"/>
                        </a:rPr>
                        <a:t>3,</a:t>
                      </a:r>
                    </a:p>
                    <a:p>
                      <a:pPr algn="l" rtl="0" fontAlgn="ctr"/>
                      <a:r>
                        <a:rPr lang="ko-KR" altLang="en-US" sz="1200" b="0" i="0" u="none" strike="noStrike" smtClean="0">
                          <a:solidFill>
                            <a:srgbClr val="000000"/>
                          </a:solidFill>
                          <a:latin typeface="+mn-ea"/>
                          <a:ea typeface="+mn-ea"/>
                        </a:rPr>
                        <a:t>오조 해녀의 집 부근</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제주관광공사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성산일출봉 지질</a:t>
                      </a:r>
                      <a:r>
                        <a:rPr lang="ko-KR" altLang="en-US" sz="1200" b="0" i="0" u="none" strike="noStrike" baseline="0" smtClean="0">
                          <a:solidFill>
                            <a:srgbClr val="000000"/>
                          </a:solidFill>
                          <a:latin typeface="+mn-ea"/>
                          <a:ea typeface="+mn-ea"/>
                        </a:rPr>
                        <a:t> 자원과 마을의 역사</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생태 등 해양 문화와 체험을 한자리에서 만날 수 있는 지질트레일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성산일출봉 트레킹 포함 </a:t>
                      </a:r>
                      <a:r>
                        <a:rPr lang="en-US" altLang="ko-KR" sz="1200" b="0" i="0" u="none" strike="noStrike" smtClean="0">
                          <a:solidFill>
                            <a:srgbClr val="000000"/>
                          </a:solidFill>
                          <a:latin typeface="+mn-ea"/>
                          <a:ea typeface="+mn-ea"/>
                        </a:rPr>
                        <a:t>8.3Km</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도보 길과 다양한 부대 프로그램</a:t>
                      </a:r>
                      <a:r>
                        <a:rPr lang="en-US" altLang="ko-KR" sz="1200" b="0" i="0" u="none" strike="noStrike" baseline="0" smtClean="0">
                          <a:solidFill>
                            <a:srgbClr val="000000"/>
                          </a:solidFill>
                          <a:latin typeface="+mn-ea"/>
                          <a:ea typeface="+mn-ea"/>
                        </a:rPr>
                        <a:t>,</a:t>
                      </a:r>
                    </a:p>
                    <a:p>
                      <a:pPr algn="l" rtl="0" fontAlgn="ctr"/>
                      <a:r>
                        <a:rPr lang="ko-KR" altLang="en-US" sz="1200" b="0" i="0" u="none" strike="noStrike" baseline="0" smtClean="0">
                          <a:solidFill>
                            <a:srgbClr val="000000"/>
                          </a:solidFill>
                          <a:latin typeface="+mn-ea"/>
                          <a:ea typeface="+mn-ea"/>
                        </a:rPr>
                        <a:t>코스걷기 행사</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지역음식</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가공식품</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체험활동 등</a:t>
                      </a:r>
                      <a:endParaRPr lang="en-US" altLang="ko-KR" sz="1200" b="0" i="0" u="none" strike="noStrike" baseline="0" smtClean="0">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3094169" y="3078216"/>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69604886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7,662,590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6,434,225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5,891,457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1,319,365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1,771,133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75%,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30%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56%,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805264"/>
            <a:ext cx="2357246" cy="518091"/>
          </a:xfrm>
          <a:prstGeom prst="rect">
            <a:avLst/>
          </a:prstGeom>
          <a:noFill/>
          <a:ln w="9525">
            <a:noFill/>
          </a:ln>
        </p:spPr>
        <p:txBody>
          <a:bodyPr vert="horz" wrap="square" lIns="0" tIns="0" rIns="0" bIns="0" rtlCol="0" anchor="b">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91213469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성산 오조 지질트레일 길열림 행사</a:t>
            </a: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439285388"/>
              </p:ext>
            </p:extLst>
          </p:nvPr>
        </p:nvGraphicFramePr>
        <p:xfrm>
          <a:off x="359532" y="5132154"/>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13176"/>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4131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7101" y="2528900"/>
            <a:ext cx="6221123" cy="1858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5" name="TextBox 34"/>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6" name="TextBox 35"/>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6" name="모서리가 둥근 직사각형 15"/>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유통업영리 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일반음식 매출 비중 증가</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이내는</a:t>
            </a:r>
            <a:r>
              <a:rPr lang="en-US" altLang="ko-KR" sz="1200" kern="0" spc="-60">
                <a:solidFill>
                  <a:srgbClr val="000000"/>
                </a:solidFill>
              </a:rPr>
              <a:t> </a:t>
            </a:r>
            <a:r>
              <a:rPr lang="ko-KR" altLang="en-US" sz="1200" kern="0" spc="-60">
                <a:solidFill>
                  <a:srgbClr val="000000"/>
                </a:solidFill>
              </a:rPr>
              <a:t>전년대비 전주대비 모두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직사각형 1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유통업영리 업종의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a:t>
            </a:r>
            <a:r>
              <a:rPr lang="en-US" altLang="ko-KR" sz="1600" spc="100">
                <a:ln>
                  <a:solidFill>
                    <a:prstClr val="black">
                      <a:alpha val="20000"/>
                    </a:prstClr>
                  </a:solidFill>
                </a:ln>
                <a:solidFill>
                  <a:srgbClr val="000000"/>
                </a:solidFill>
                <a:latin typeface="NOVA Bold"/>
                <a:ea typeface="NOVA Bold"/>
                <a:cs typeface="Arial" pitchFamily="34" charset="0"/>
              </a:rPr>
              <a:t>5Km </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가장 많이 증가하므로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효과로 판단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411012950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산지천축제</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120556419"/>
              </p:ext>
            </p:extLst>
          </p:nvPr>
        </p:nvGraphicFramePr>
        <p:xfrm>
          <a:off x="3599892" y="2587888"/>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2015.9.3 ~ 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만덕로 </a:t>
                      </a:r>
                      <a:r>
                        <a:rPr lang="en-US" altLang="ko-KR" sz="1200" b="0" i="0" u="none" strike="noStrike" smtClean="0">
                          <a:solidFill>
                            <a:srgbClr val="000000"/>
                          </a:solidFill>
                          <a:latin typeface="+mn-ea"/>
                          <a:ea typeface="+mn-ea"/>
                        </a:rPr>
                        <a:t>18 </a:t>
                      </a:r>
                      <a:r>
                        <a:rPr lang="ko-KR" altLang="en-US" sz="1200" b="0" i="0" u="none" strike="noStrike" smtClean="0">
                          <a:solidFill>
                            <a:srgbClr val="000000"/>
                          </a:solidFill>
                          <a:latin typeface="+mn-ea"/>
                          <a:ea typeface="+mn-ea"/>
                        </a:rPr>
                        <a:t>건입동주민센터</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용진교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북성교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건입동 주민센터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산지천축제위원회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건입동 자생단체</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아름다운 비경인 산치천 및 용천수를 바탕으로 한 다양한 홍보 및 체험 프로그램이 운영되는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역사문화탐방</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객주집 주막</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민속공연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주민자치 공연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790953" y="282719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993045448"/>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5,181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8,020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421,827,659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461,135,058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465,011,623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-39,307,399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-43,183,965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33%,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18%,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804248"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95611028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산지천축제</a:t>
            </a: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60209246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8,020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23,935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23,851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20,535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33,006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31,084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20,726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12,280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4233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2" y="2528900"/>
            <a:ext cx="6200824" cy="192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매출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주요 업종의 매출 비중의 변화가 없으며</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3Km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 변화가 없으므로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유통업영리</a:t>
            </a:r>
            <a:r>
              <a:rPr lang="en-US" altLang="ko-KR" sz="1200" kern="0" spc="-60">
                <a:solidFill>
                  <a:srgbClr val="000000"/>
                </a:solidFill>
              </a:rPr>
              <a:t> </a:t>
            </a:r>
            <a:r>
              <a:rPr lang="ko-KR" altLang="en-US" sz="1200" kern="0" spc="-60">
                <a:solidFill>
                  <a:srgbClr val="000000"/>
                </a:solidFill>
              </a:rPr>
              <a:t>비중 감소</a:t>
            </a:r>
            <a:r>
              <a:rPr lang="en-US" altLang="ko-KR" sz="1200" kern="0" spc="-60">
                <a:solidFill>
                  <a:srgbClr val="000000"/>
                </a:solidFill>
              </a:rPr>
              <a:t>, </a:t>
            </a:r>
            <a:r>
              <a:rPr lang="ko-KR" altLang="en-US" sz="1200" kern="0" spc="-60">
                <a:solidFill>
                  <a:srgbClr val="000000"/>
                </a:solidFill>
              </a:rPr>
              <a:t>일반음식 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주요 업종 매출 변화 거의 없음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a:t>
            </a:r>
            <a:r>
              <a:rPr lang="en-US" altLang="ko-KR" sz="1200" kern="0" spc="-60">
                <a:solidFill>
                  <a:srgbClr val="000000"/>
                </a:solidFill>
              </a:rPr>
              <a:t>5Km </a:t>
            </a:r>
            <a:r>
              <a:rPr lang="ko-KR" altLang="en-US" sz="1200" kern="0" spc="-60">
                <a:solidFill>
                  <a:srgbClr val="000000"/>
                </a:solidFill>
              </a:rPr>
              <a:t>이내 거래건수 모두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a:t>
            </a:r>
            <a:r>
              <a:rPr lang="en-US" altLang="ko-KR" sz="1200" kern="0" spc="-60">
                <a:solidFill>
                  <a:srgbClr val="000000"/>
                </a:solidFill>
              </a:rPr>
              <a:t>3Km </a:t>
            </a:r>
            <a:r>
              <a:rPr lang="ko-KR" altLang="en-US" sz="1200" kern="0" spc="-60">
                <a:solidFill>
                  <a:srgbClr val="000000"/>
                </a:solidFill>
              </a:rPr>
              <a:t>이내 거래건수 변화 없음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80359094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해녀축제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148558133"/>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 ~ 10.4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구좌읍 해녀박물관길 </a:t>
                      </a:r>
                      <a:r>
                        <a:rPr lang="en-US" altLang="ko-KR" sz="1200" b="0" i="0" u="none" strike="noStrike" smtClean="0">
                          <a:solidFill>
                            <a:srgbClr val="000000"/>
                          </a:solidFill>
                          <a:latin typeface="+mn-ea"/>
                          <a:ea typeface="+mn-ea"/>
                        </a:rPr>
                        <a:t>26 (</a:t>
                      </a:r>
                      <a:r>
                        <a:rPr lang="ko-KR" altLang="en-US" sz="1200" b="0" i="0" u="none" strike="noStrike" smtClean="0">
                          <a:solidFill>
                            <a:srgbClr val="000000"/>
                          </a:solidFill>
                          <a:latin typeface="+mn-ea"/>
                          <a:ea typeface="+mn-ea"/>
                        </a:rPr>
                        <a:t>구좌읍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구좌읍 해녀박물관 및 해안일원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제주해녀축제추진위원회</a:t>
                      </a:r>
                      <a:r>
                        <a:rPr lang="en-US" altLang="ko-KR" sz="1200" b="0" i="0" u="none" strike="noStrike" smtClean="0">
                          <a:solidFill>
                            <a:srgbClr val="000000"/>
                          </a:solidFill>
                          <a:latin typeface="+mn-ea"/>
                          <a:ea typeface="+mn-ea"/>
                        </a:rPr>
                        <a:t>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해녀문화의 유네스코 인류무형문화유산 등재 기원하기 위한 축제로 다양한 행사와 학술프로그램 운영</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퍼레이드와 해녀굿</a:t>
                      </a:r>
                      <a:r>
                        <a:rPr lang="en-US" altLang="ko-KR" sz="1200" b="0" i="0" u="none" strike="noStrike" smtClean="0">
                          <a:solidFill>
                            <a:srgbClr val="000000"/>
                          </a:solidFill>
                          <a:latin typeface="+mn-ea"/>
                          <a:ea typeface="+mn-ea"/>
                        </a:rPr>
                        <a:t>,</a:t>
                      </a:r>
                      <a:r>
                        <a:rPr lang="ko-KR" altLang="en-US" sz="1200" b="0" i="0" u="none" strike="noStrike" baseline="0" smtClean="0">
                          <a:solidFill>
                            <a:srgbClr val="000000"/>
                          </a:solidFill>
                          <a:latin typeface="+mn-ea"/>
                          <a:ea typeface="+mn-ea"/>
                        </a:rPr>
                        <a:t> 국제해녀학술대회</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해녀 속풀이 토크콘서트</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해산물 경매</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바릇잡이 체험</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황금보말 찾기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해변 트레킹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932003" y="282719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249723557"/>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19,695,452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24,558,392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17,151,880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-4,862,940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2,543,571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69%,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27%,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-20%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80694"/>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89852923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제주 해녀축제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52105615"/>
              </p:ext>
            </p:extLst>
          </p:nvPr>
        </p:nvGraphicFramePr>
        <p:xfrm>
          <a:off x="359532" y="5172355"/>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4336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3393" y="2528900"/>
            <a:ext cx="6260835" cy="1915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287524" y="4716750"/>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업종별 매출 비중 변화가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연료판매</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 비영리</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영리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감소하여 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매출변화가 거의 없으며</a:t>
            </a:r>
            <a:r>
              <a:rPr lang="en-US" altLang="ko-KR" sz="1200" kern="0" spc="-60">
                <a:solidFill>
                  <a:srgbClr val="000000"/>
                </a:solidFill>
              </a:rPr>
              <a:t>, </a:t>
            </a:r>
            <a:r>
              <a:rPr lang="ko-KR" altLang="en-US" sz="1200" kern="0" spc="-60">
                <a:solidFill>
                  <a:srgbClr val="000000"/>
                </a:solidFill>
              </a:rPr>
              <a:t>일반음식 비중만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연료판매</a:t>
            </a:r>
            <a:r>
              <a:rPr lang="en-US" altLang="ko-KR" sz="1200" kern="0" spc="-60">
                <a:solidFill>
                  <a:srgbClr val="000000"/>
                </a:solidFill>
              </a:rPr>
              <a:t>, </a:t>
            </a:r>
            <a:r>
              <a:rPr lang="ko-KR" altLang="en-US" sz="1200" kern="0" spc="-60">
                <a:solidFill>
                  <a:srgbClr val="000000"/>
                </a:solidFill>
              </a:rPr>
              <a:t>일반음식 증가</a:t>
            </a:r>
            <a:r>
              <a:rPr lang="en-US" altLang="ko-KR" sz="1200" kern="0" spc="-60">
                <a:solidFill>
                  <a:srgbClr val="000000"/>
                </a:solidFill>
              </a:rPr>
              <a:t>, </a:t>
            </a:r>
            <a:r>
              <a:rPr lang="ko-KR" altLang="en-US" sz="1200" kern="0" spc="-60">
                <a:solidFill>
                  <a:srgbClr val="000000"/>
                </a:solidFill>
              </a:rPr>
              <a:t>유통업 비영리</a:t>
            </a:r>
            <a:r>
              <a:rPr lang="en-US" altLang="ko-KR" sz="1200" kern="0" spc="-60">
                <a:solidFill>
                  <a:srgbClr val="000000"/>
                </a:solidFill>
              </a:rPr>
              <a:t>/</a:t>
            </a:r>
            <a:r>
              <a:rPr lang="ko-KR" altLang="en-US" sz="1200" kern="0" spc="-60">
                <a:solidFill>
                  <a:srgbClr val="000000"/>
                </a:solidFill>
              </a:rPr>
              <a:t>영리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3Km </a:t>
            </a:r>
            <a:r>
              <a:rPr lang="ko-KR" altLang="en-US" sz="1200" kern="0" spc="-60">
                <a:solidFill>
                  <a:srgbClr val="000000"/>
                </a:solidFill>
              </a:rPr>
              <a:t>이내만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a:t>
            </a:r>
            <a:r>
              <a:rPr lang="en-US" altLang="ko-KR" sz="1200" kern="0" spc="-60">
                <a:solidFill>
                  <a:srgbClr val="000000"/>
                </a:solidFill>
              </a:rPr>
              <a:t>3~5km </a:t>
            </a:r>
            <a:r>
              <a:rPr lang="ko-KR" altLang="en-US" sz="1200" kern="0" spc="-60">
                <a:solidFill>
                  <a:srgbClr val="000000"/>
                </a:solidFill>
              </a:rPr>
              <a:t>이내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04683607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서귀포 칠십리축제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131118043"/>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 ~ 10.4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서귀동 </a:t>
                      </a:r>
                      <a:r>
                        <a:rPr lang="en-US" altLang="ko-KR" sz="1200" b="0" i="0" u="none" strike="noStrike" smtClean="0">
                          <a:solidFill>
                            <a:srgbClr val="000000"/>
                          </a:solidFill>
                          <a:latin typeface="+mn-ea"/>
                          <a:ea typeface="+mn-ea"/>
                        </a:rPr>
                        <a:t>70-1,</a:t>
                      </a:r>
                    </a:p>
                    <a:p>
                      <a:pPr algn="l" rtl="0" fontAlgn="ctr"/>
                      <a:r>
                        <a:rPr lang="ko-KR" altLang="en-US" sz="1200" b="0" i="0" u="none" strike="noStrike" smtClean="0">
                          <a:solidFill>
                            <a:srgbClr val="000000"/>
                          </a:solidFill>
                          <a:latin typeface="+mn-ea"/>
                          <a:ea typeface="+mn-ea"/>
                        </a:rPr>
                        <a:t>서귀포 자구리공원 일원</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 관광협의회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제주의 풍습과 음식을 체험하며 무병장수를 기원하는 축제구현으로 제주의 옛 전통을 되살리고자하는</a:t>
                      </a:r>
                      <a:r>
                        <a:rPr lang="ko-KR" altLang="en-US" sz="1200" b="0" i="0" u="none" strike="noStrike" baseline="0" smtClean="0">
                          <a:solidFill>
                            <a:srgbClr val="000000"/>
                          </a:solidFill>
                          <a:latin typeface="+mn-ea"/>
                          <a:ea typeface="+mn-ea"/>
                        </a:rPr>
                        <a:t> 취지의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퍼레이드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힐링콘서트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아트 퍼포먼스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칠십리가요제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특산품</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홍보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지역명품 </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향토음식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승마체험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옹기 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763688" y="392356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19531278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189,998,294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191,483,164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175,660,706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-1,484,871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14,337,588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41%,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22%,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823266" y="5771115"/>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55885443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서귀포 칠십리축제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161581879"/>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3,724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4,721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4438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3993" y="2528900"/>
            <a:ext cx="628023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업종별 매출 변화가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레져용품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 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반경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 증가 폭이 가장 커 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매출변화가 거의 없으며</a:t>
            </a:r>
            <a:r>
              <a:rPr lang="en-US" altLang="ko-KR" sz="1200" kern="0" spc="-60">
                <a:solidFill>
                  <a:srgbClr val="000000"/>
                </a:solidFill>
              </a:rPr>
              <a:t>, </a:t>
            </a:r>
            <a:r>
              <a:rPr lang="ko-KR" altLang="en-US" sz="1200" kern="0" spc="-60">
                <a:solidFill>
                  <a:srgbClr val="000000"/>
                </a:solidFill>
              </a:rPr>
              <a:t>일반음식 비중만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일반음식</a:t>
            </a:r>
            <a:r>
              <a:rPr lang="en-US" altLang="ko-KR" sz="1200" kern="0" spc="-60">
                <a:solidFill>
                  <a:srgbClr val="000000"/>
                </a:solidFill>
              </a:rPr>
              <a:t>, </a:t>
            </a:r>
            <a:r>
              <a:rPr lang="ko-KR" altLang="en-US" sz="1200" kern="0" spc="-60">
                <a:solidFill>
                  <a:srgbClr val="000000"/>
                </a:solidFill>
              </a:rPr>
              <a:t>레져용품 증가</a:t>
            </a:r>
            <a:r>
              <a:rPr lang="en-US" altLang="ko-KR" sz="1200" kern="0" spc="-60">
                <a:solidFill>
                  <a:srgbClr val="000000"/>
                </a:solidFill>
              </a:rPr>
              <a:t>, </a:t>
            </a:r>
            <a:r>
              <a:rPr lang="ko-KR" altLang="en-US" sz="1200" kern="0" spc="-60">
                <a:solidFill>
                  <a:srgbClr val="000000"/>
                </a:solidFill>
              </a:rPr>
              <a:t>유통업 영리</a:t>
            </a:r>
            <a:r>
              <a:rPr lang="en-US" altLang="ko-KR" sz="1200" kern="0" spc="-60">
                <a:solidFill>
                  <a:srgbClr val="000000"/>
                </a:solidFill>
              </a:rPr>
              <a:t>, </a:t>
            </a:r>
            <a:r>
              <a:rPr lang="ko-KR" altLang="en-US" sz="1200" kern="0" spc="-60">
                <a:solidFill>
                  <a:srgbClr val="000000"/>
                </a:solidFill>
              </a:rPr>
              <a:t>음식료품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3~5Km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53234440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목</a:t>
            </a:r>
            <a:r>
              <a:rPr lang="ko-KR" altLang="en-US"/>
              <a:t>차</a:t>
            </a:r>
          </a:p>
        </p:txBody>
      </p:sp>
      <p:sp>
        <p:nvSpPr>
          <p:cNvPr id="19" name="TextBox 18"/>
          <p:cNvSpPr txBox="1"/>
          <p:nvPr/>
        </p:nvSpPr>
        <p:spPr>
          <a:xfrm>
            <a:off x="323528" y="1779434"/>
            <a:ext cx="4500500"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a:solidFill>
                  <a:srgbClr val="00B050"/>
                </a:solidFill>
                <a:latin typeface="NOVA Bold" panose="00000800000000000000" pitchFamily="2" charset="-127"/>
                <a:ea typeface="NOVA Bold" panose="00000800000000000000" pitchFamily="2" charset="-127"/>
              </a:rPr>
              <a:t>Ⅰ</a:t>
            </a:r>
            <a:r>
              <a:rPr lang="en-US" altLang="ko-KR" smtClean="0">
                <a:solidFill>
                  <a:srgbClr val="00B050"/>
                </a:solidFill>
                <a:latin typeface="NOVA Bold" panose="00000800000000000000" pitchFamily="2" charset="-127"/>
                <a:ea typeface="NOVA Bold" panose="00000800000000000000" pitchFamily="2" charset="-127"/>
              </a:rPr>
              <a:t>. </a:t>
            </a:r>
            <a:r>
              <a:rPr lang="ko-KR" altLang="en-US" smtClean="0">
                <a:solidFill>
                  <a:srgbClr val="00B050"/>
                </a:solidFill>
                <a:latin typeface="NOVA Bold" panose="00000800000000000000" pitchFamily="2" charset="-127"/>
                <a:ea typeface="NOVA Bold" panose="00000800000000000000" pitchFamily="2" charset="-127"/>
              </a:rPr>
              <a:t>제주도 </a:t>
            </a:r>
            <a:r>
              <a:rPr lang="en-US" altLang="ko-KR" smtClean="0">
                <a:solidFill>
                  <a:srgbClr val="00B050"/>
                </a:solidFill>
                <a:latin typeface="NOVA Bold" panose="00000800000000000000" pitchFamily="2" charset="-127"/>
                <a:ea typeface="NOVA Bold" panose="00000800000000000000" pitchFamily="2" charset="-127"/>
              </a:rPr>
              <a:t>’14</a:t>
            </a:r>
            <a:r>
              <a:rPr lang="ko-KR" altLang="en-US" smtClean="0">
                <a:solidFill>
                  <a:srgbClr val="00B050"/>
                </a:solidFill>
                <a:latin typeface="NOVA Bold" panose="00000800000000000000" pitchFamily="2" charset="-127"/>
                <a:ea typeface="NOVA Bold" panose="00000800000000000000" pitchFamily="2" charset="-127"/>
              </a:rPr>
              <a:t>년 </a:t>
            </a:r>
            <a:r>
              <a:rPr lang="en-US" altLang="ko-KR" smtClean="0">
                <a:solidFill>
                  <a:srgbClr val="00B050"/>
                </a:solidFill>
                <a:latin typeface="NOVA Bold" panose="00000800000000000000" pitchFamily="2" charset="-127"/>
                <a:ea typeface="NOVA Bold" panose="00000800000000000000" pitchFamily="2" charset="-127"/>
              </a:rPr>
              <a:t>~ ‘16</a:t>
            </a:r>
            <a:r>
              <a:rPr lang="ko-KR" altLang="en-US" smtClean="0">
                <a:solidFill>
                  <a:srgbClr val="00B050"/>
                </a:solidFill>
                <a:latin typeface="NOVA Bold" panose="00000800000000000000" pitchFamily="2" charset="-127"/>
                <a:ea typeface="NOVA Bold" panose="00000800000000000000" pitchFamily="2" charset="-127"/>
              </a:rPr>
              <a:t>년 축제 현황 및 비교</a:t>
            </a:r>
            <a:endParaRPr lang="ko-KR" altLang="en-US">
              <a:solidFill>
                <a:srgbClr val="00B05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4932040" y="1854347"/>
            <a:ext cx="0" cy="47964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76056" y="1737624"/>
            <a:ext cx="3743090" cy="683264"/>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년도별 지역별 축제 현황</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행사 및 기간</a:t>
            </a:r>
            <a:r>
              <a:rPr lang="en-US" altLang="ko-KR" sz="1200">
                <a:solidFill>
                  <a:srgbClr val="000000"/>
                </a:solidFill>
                <a:latin typeface="NOVA Bold" panose="00000800000000000000" pitchFamily="2" charset="-127"/>
                <a:ea typeface="NOVA Bold" panose="00000800000000000000" pitchFamily="2" charset="-127"/>
              </a:rPr>
              <a:t>, </a:t>
            </a:r>
            <a:r>
              <a:rPr lang="ko-KR" altLang="en-US" sz="1200">
                <a:solidFill>
                  <a:srgbClr val="000000"/>
                </a:solidFill>
                <a:latin typeface="NOVA Bold" panose="00000800000000000000" pitchFamily="2" charset="-127"/>
                <a:ea typeface="NOVA Bold" panose="00000800000000000000" pitchFamily="2" charset="-127"/>
              </a:rPr>
              <a:t>지역에 따른 축제 특성 비교</a:t>
            </a:r>
            <a:endParaRPr lang="en-US" altLang="ko-KR" sz="1200">
              <a:solidFill>
                <a:srgbClr val="000000"/>
              </a:solidFill>
              <a:latin typeface="NOVA Bold" panose="00000800000000000000" pitchFamily="2" charset="-127"/>
              <a:ea typeface="NOVA Bold" panose="00000800000000000000" pitchFamily="2" charset="-127"/>
            </a:endParaRPr>
          </a:p>
        </p:txBody>
      </p:sp>
      <p:sp>
        <p:nvSpPr>
          <p:cNvPr id="9" name="TextBox 8"/>
          <p:cNvSpPr txBox="1"/>
          <p:nvPr/>
        </p:nvSpPr>
        <p:spPr>
          <a:xfrm>
            <a:off x="323528" y="3059668"/>
            <a:ext cx="4500500"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mtClean="0">
                <a:solidFill>
                  <a:srgbClr val="00B050"/>
                </a:solidFill>
                <a:latin typeface="NOVA Bold" panose="00000800000000000000" pitchFamily="2" charset="-127"/>
                <a:ea typeface="NOVA Bold" panose="00000800000000000000" pitchFamily="2" charset="-127"/>
              </a:rPr>
              <a:t>Ⅱ. </a:t>
            </a:r>
            <a:r>
              <a:rPr lang="ko-KR" altLang="en-US" smtClean="0">
                <a:solidFill>
                  <a:srgbClr val="00B050"/>
                </a:solidFill>
                <a:latin typeface="NOVA Bold" panose="00000800000000000000" pitchFamily="2" charset="-127"/>
                <a:ea typeface="NOVA Bold" panose="00000800000000000000" pitchFamily="2" charset="-127"/>
              </a:rPr>
              <a:t>축제별 효과 및 소비변화 분석</a:t>
            </a:r>
            <a:endParaRPr lang="ko-KR" altLang="en-US">
              <a:solidFill>
                <a:srgbClr val="00B050"/>
              </a:solidFill>
              <a:latin typeface="NOVA Bold" panose="00000800000000000000" pitchFamily="2" charset="-127"/>
              <a:ea typeface="NOVA Bold" panose="00000800000000000000" pitchFamily="2" charset="-127"/>
            </a:endParaRPr>
          </a:p>
        </p:txBody>
      </p:sp>
      <p:cxnSp>
        <p:nvCxnSpPr>
          <p:cNvPr id="14" name="직선 연결선 13"/>
          <p:cNvCxnSpPr/>
          <p:nvPr/>
        </p:nvCxnSpPr>
        <p:spPr>
          <a:xfrm flipH="1">
            <a:off x="4934343" y="3069052"/>
            <a:ext cx="0" cy="136806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76056" y="2929297"/>
            <a:ext cx="3727830" cy="1643527"/>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김녕</a:t>
            </a:r>
            <a:r>
              <a:rPr lang="en-US" altLang="ko-KR" sz="1200">
                <a:solidFill>
                  <a:srgbClr val="000000"/>
                </a:solidFill>
                <a:latin typeface="NOVA Bold" panose="00000800000000000000" pitchFamily="2" charset="-127"/>
                <a:ea typeface="NOVA Bold" panose="00000800000000000000" pitchFamily="2" charset="-127"/>
              </a:rPr>
              <a:t>·</a:t>
            </a:r>
            <a:r>
              <a:rPr lang="ko-KR" altLang="en-US" sz="1200">
                <a:solidFill>
                  <a:srgbClr val="000000"/>
                </a:solidFill>
                <a:latin typeface="NOVA Bold" panose="00000800000000000000" pitchFamily="2" charset="-127"/>
                <a:ea typeface="NOVA Bold" panose="00000800000000000000" pitchFamily="2" charset="-127"/>
              </a:rPr>
              <a:t>월정 지질트레일 길 열림 행사</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전통문화 </a:t>
            </a:r>
            <a:r>
              <a:rPr lang="en-US" altLang="ko-KR" sz="1200">
                <a:solidFill>
                  <a:srgbClr val="000000"/>
                </a:solidFill>
                <a:latin typeface="NOVA Bold" panose="00000800000000000000" pitchFamily="2" charset="-127"/>
                <a:ea typeface="NOVA Bold" panose="00000800000000000000" pitchFamily="2" charset="-127"/>
              </a:rPr>
              <a:t>EXPO 2015</a:t>
            </a:r>
          </a:p>
          <a:p>
            <a:pPr marL="252000" indent="-252000">
              <a:lnSpc>
                <a:spcPct val="16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서사라문화거리축제 </a:t>
            </a:r>
            <a:r>
              <a:rPr lang="en-US" altLang="ko-KR" sz="1200">
                <a:solidFill>
                  <a:srgbClr val="000000"/>
                </a:solidFill>
                <a:latin typeface="NOVA Bold" panose="00000800000000000000" pitchFamily="2" charset="-127"/>
                <a:ea typeface="NOVA Bold" panose="00000800000000000000" pitchFamily="2" charset="-127"/>
              </a:rPr>
              <a:t>2015</a:t>
            </a:r>
          </a:p>
          <a:p>
            <a:r>
              <a:rPr lang="en-US" altLang="ko-KR" sz="1200">
                <a:solidFill>
                  <a:srgbClr val="000000"/>
                </a:solidFill>
                <a:latin typeface="NOVA Bold" panose="00000800000000000000" pitchFamily="2" charset="-127"/>
                <a:ea typeface="NOVA Bold" panose="00000800000000000000" pitchFamily="2" charset="-127"/>
              </a:rPr>
              <a:t>       :                             :</a:t>
            </a:r>
          </a:p>
          <a:p>
            <a:r>
              <a:rPr lang="en-US" altLang="ko-KR" sz="1200">
                <a:solidFill>
                  <a:srgbClr val="000000"/>
                </a:solidFill>
                <a:latin typeface="NOVA Bold" panose="00000800000000000000" pitchFamily="2" charset="-127"/>
                <a:ea typeface="NOVA Bold" panose="00000800000000000000" pitchFamily="2" charset="-127"/>
              </a:rPr>
              <a:t>       :                             : </a:t>
            </a:r>
          </a:p>
          <a:p>
            <a:pPr>
              <a:lnSpc>
                <a:spcPct val="160000"/>
              </a:lnSpc>
            </a:pPr>
            <a:r>
              <a:rPr lang="en-US" altLang="ko-KR" sz="1200">
                <a:solidFill>
                  <a:srgbClr val="000000"/>
                </a:solidFill>
                <a:latin typeface="NOVA Bold" panose="00000800000000000000" pitchFamily="2" charset="-127"/>
                <a:ea typeface="NOVA Bold" panose="00000800000000000000" pitchFamily="2" charset="-127"/>
              </a:rPr>
              <a:t>66. </a:t>
            </a:r>
            <a:r>
              <a:rPr lang="ko-KR" altLang="en-US" sz="1200">
                <a:solidFill>
                  <a:srgbClr val="000000"/>
                </a:solidFill>
                <a:latin typeface="NOVA Bold" panose="00000800000000000000" pitchFamily="2" charset="-127"/>
                <a:ea typeface="NOVA Bold" panose="00000800000000000000" pitchFamily="2" charset="-127"/>
              </a:rPr>
              <a:t>제주 뮤직 페스티벌 </a:t>
            </a:r>
            <a:r>
              <a:rPr lang="en-US" altLang="ko-KR" sz="1200">
                <a:solidFill>
                  <a:srgbClr val="000000"/>
                </a:solidFill>
                <a:latin typeface="NOVA Bold" panose="00000800000000000000" pitchFamily="2" charset="-127"/>
                <a:ea typeface="NOVA Bold" panose="00000800000000000000" pitchFamily="2" charset="-127"/>
              </a:rPr>
              <a:t>2016</a:t>
            </a:r>
          </a:p>
        </p:txBody>
      </p:sp>
      <p:sp>
        <p:nvSpPr>
          <p:cNvPr id="15" name="제목 1"/>
          <p:cNvSpPr txBox="1"/>
          <p:nvPr/>
        </p:nvSpPr>
        <p:spPr>
          <a:xfrm>
            <a:off x="323528" y="222117"/>
            <a:ext cx="8604956" cy="398571"/>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sz="2800" b="1" smtClean="0">
                <a:latin typeface="NOVA Bold" panose="00000800000000000000" pitchFamily="2" charset="-127"/>
                <a:ea typeface="NOVA Bold" panose="00000800000000000000" pitchFamily="2" charset="-127"/>
              </a:rPr>
              <a:t>테마 </a:t>
            </a:r>
            <a:r>
              <a:rPr lang="en-US" altLang="ko-KR" sz="2800" b="1">
                <a:latin typeface="NOVA Bold" panose="00000800000000000000" pitchFamily="2" charset="-127"/>
                <a:ea typeface="NOVA Bold" panose="00000800000000000000" pitchFamily="2" charset="-127"/>
              </a:rPr>
              <a:t>1</a:t>
            </a:r>
            <a:r>
              <a:rPr lang="en-US" altLang="ko-KR" sz="2800" b="1" smtClean="0">
                <a:latin typeface="NOVA Bold" panose="00000800000000000000" pitchFamily="2" charset="-127"/>
                <a:ea typeface="NOVA Bold" panose="00000800000000000000" pitchFamily="2" charset="-127"/>
              </a:rPr>
              <a:t>. </a:t>
            </a:r>
            <a:r>
              <a:rPr sz="2800" b="1" smtClean="0">
                <a:latin typeface="NOVA Bold" panose="00000800000000000000" pitchFamily="2" charset="-127"/>
                <a:ea typeface="NOVA Bold" panose="00000800000000000000" pitchFamily="2" charset="-127"/>
              </a:rPr>
              <a:t>제주도 축제효과 분석</a:t>
            </a:r>
            <a:endParaRPr sz="2800" b="1">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91144861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제주프린지페스티벌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099263165"/>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 ~ 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관덕로</a:t>
                      </a:r>
                      <a:r>
                        <a:rPr lang="en-US" altLang="ko-KR" sz="1200" b="0" i="0" u="none" strike="noStrike" smtClean="0">
                          <a:solidFill>
                            <a:srgbClr val="000000"/>
                          </a:solidFill>
                          <a:latin typeface="+mn-ea"/>
                          <a:ea typeface="+mn-ea"/>
                        </a:rPr>
                        <a:t>6</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12 (</a:t>
                      </a:r>
                      <a:r>
                        <a:rPr lang="ko-KR" altLang="en-US" sz="1200" b="0" i="0" u="none" strike="noStrike" smtClean="0">
                          <a:solidFill>
                            <a:srgbClr val="000000"/>
                          </a:solidFill>
                          <a:latin typeface="+mn-ea"/>
                          <a:ea typeface="+mn-ea"/>
                        </a:rPr>
                        <a:t>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제주시 삼도</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동 문화의거리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제주민속예술인총연합</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제주프린지 페스티벌 조직위원회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다양한 예술공연과 전시 및 참여프로그램으로 시민들과 관광객들에게  즐거움을 주는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아트로드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문학콘서트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아트스페이스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윈도심올레탐방</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프린지시네마</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프린지씨어터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아트마켓</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오프마켓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703676" y="284195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42426768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4,205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8,492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541,893,996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476,106,837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538,353,395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65,787,159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3,540,601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14%</a:t>
            </a:r>
            <a:r>
              <a:rPr lang="en-US" altLang="ko-KR" sz="1600" spc="100">
                <a:ln>
                  <a:solidFill>
                    <a:prstClr val="black">
                      <a:alpha val="20000"/>
                    </a:prstClr>
                  </a:solidFill>
                </a:ln>
                <a:solidFill>
                  <a:srgbClr val="FF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19990331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제주프린지페스티벌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274103851"/>
              </p:ext>
            </p:extLst>
          </p:nvPr>
        </p:nvGraphicFramePr>
        <p:xfrm>
          <a:off x="359532" y="5172355"/>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8,492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29,745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27,559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25,793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33,136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29,429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24,611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454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2672" y="2543833"/>
            <a:ext cx="6281555" cy="1929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287524" y="4716750"/>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비중이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반경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 증가 폭이 가장 커 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유통업영리</a:t>
            </a:r>
            <a:r>
              <a:rPr lang="en-US" altLang="ko-KR" sz="1200" kern="0" spc="-60">
                <a:solidFill>
                  <a:srgbClr val="000000"/>
                </a:solidFill>
              </a:rPr>
              <a:t>, </a:t>
            </a:r>
            <a:r>
              <a:rPr lang="ko-KR" altLang="en-US" sz="1200" kern="0" spc="-60">
                <a:solidFill>
                  <a:srgbClr val="000000"/>
                </a:solidFill>
              </a:rPr>
              <a:t>음식료품 증가</a:t>
            </a:r>
            <a:r>
              <a:rPr lang="en-US" altLang="ko-KR" sz="1200" kern="0" spc="-60">
                <a:solidFill>
                  <a:srgbClr val="000000"/>
                </a:solidFill>
              </a:rPr>
              <a:t>, </a:t>
            </a:r>
            <a:r>
              <a:rPr lang="ko-KR" altLang="en-US" sz="1200" kern="0" spc="-60">
                <a:solidFill>
                  <a:srgbClr val="000000"/>
                </a:solidFill>
              </a:rPr>
              <a:t>숙박업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유통업영리</a:t>
            </a:r>
            <a:r>
              <a:rPr lang="en-US" altLang="ko-KR" sz="1200" kern="0" spc="-60">
                <a:solidFill>
                  <a:srgbClr val="000000"/>
                </a:solidFill>
              </a:rPr>
              <a:t>, </a:t>
            </a:r>
            <a:r>
              <a:rPr lang="ko-KR" altLang="en-US" sz="1200" kern="0" spc="-60">
                <a:solidFill>
                  <a:srgbClr val="000000"/>
                </a:solidFill>
              </a:rPr>
              <a:t>음식료품 감소</a:t>
            </a:r>
            <a:r>
              <a:rPr lang="en-US" altLang="ko-KR" sz="1200" kern="0" spc="-60">
                <a:solidFill>
                  <a:srgbClr val="000000"/>
                </a:solidFill>
              </a:rPr>
              <a:t>, </a:t>
            </a:r>
            <a:r>
              <a:rPr lang="ko-KR" altLang="en-US" sz="1200" kern="0" spc="-60">
                <a:solidFill>
                  <a:srgbClr val="000000"/>
                </a:solidFill>
              </a:rPr>
              <a:t>숙박업 증가</a:t>
            </a:r>
            <a:r>
              <a:rPr lang="en-US" altLang="ko-KR" sz="1200" kern="0" spc="-60">
                <a:solidFill>
                  <a:srgbClr val="000000"/>
                </a:solidFill>
              </a:rPr>
              <a:t> </a:t>
            </a: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3~5Km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81769931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제</a:t>
            </a:r>
            <a:r>
              <a:rPr lang="en-US" altLang="ko-KR" smtClean="0"/>
              <a:t>54</a:t>
            </a:r>
            <a:r>
              <a:rPr lang="ko-KR" altLang="en-US" smtClean="0"/>
              <a:t>회 탐라문화제</a:t>
            </a:r>
            <a:endParaRPr lang="ko-KR" altLang="en-US"/>
          </a:p>
        </p:txBody>
      </p:sp>
      <p:sp>
        <p:nvSpPr>
          <p:cNvPr id="5" name="모서리가 둥근 직사각형 4"/>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986507348"/>
              </p:ext>
            </p:extLst>
          </p:nvPr>
        </p:nvGraphicFramePr>
        <p:xfrm>
          <a:off x="3599892" y="2554879"/>
          <a:ext cx="5220580" cy="201763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2015.10.7 ~ 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건입동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탑동광장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한국예총제주특별자치도연합회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탐라문화제추진위원회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marL="0" marR="0" indent="0" algn="l"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120</a:t>
                      </a:r>
                      <a:r>
                        <a:rPr lang="ko-KR" altLang="en-US" sz="1200" b="0" i="0" u="none" strike="noStrike" smtClean="0">
                          <a:solidFill>
                            <a:srgbClr val="000000"/>
                          </a:solidFill>
                          <a:latin typeface="+mn-ea"/>
                          <a:ea typeface="+mn-ea"/>
                        </a:rPr>
                        <a:t>만 제주인의 기상으로 백록에서 대양에서 일렁이는 탐라인의 정기를 받들고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한라산 기슭에 우람한 문화의 중흥을 다짐하는 축전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제주세계문화유산전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이동박물관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테우만들기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지게만들기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천연염색</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작품전시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무형문화재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굿마당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농업체험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사진전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703676" y="2808946"/>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41441476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7,171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455,115,577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462,201,255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422,611,304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-7,085,678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32,504,273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27%,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01133696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220291280"/>
              </p:ext>
            </p:extLst>
          </p:nvPr>
        </p:nvGraphicFramePr>
        <p:xfrm>
          <a:off x="359532" y="5168158"/>
          <a:ext cx="6264696" cy="1177166"/>
        </p:xfrm>
        <a:graphic>
          <a:graphicData uri="http://schemas.openxmlformats.org/drawingml/2006/table">
            <a:tbl>
              <a:tblPr/>
              <a:tblGrid>
                <a:gridCol w="1044116"/>
                <a:gridCol w="1044116"/>
                <a:gridCol w="1044116"/>
                <a:gridCol w="1044116"/>
                <a:gridCol w="1044116"/>
                <a:gridCol w="104411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7,171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19,931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19,004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17,414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36,166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33,833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25,143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11,023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4" name="제목 3"/>
          <p:cNvSpPr>
            <a:spLocks noGrp="1"/>
          </p:cNvSpPr>
          <p:nvPr>
            <p:ph type="title"/>
          </p:nvPr>
        </p:nvSpPr>
        <p:spPr/>
        <p:txBody>
          <a:bodyPr/>
          <a:lstStyle/>
          <a:p>
            <a:r>
              <a:rPr lang="ko-KR" altLang="en-US" smtClean="0"/>
              <a:t>       </a:t>
            </a:r>
            <a:r>
              <a:rPr lang="ko-KR" altLang="en-US"/>
              <a:t>제</a:t>
            </a:r>
            <a:r>
              <a:rPr lang="en-US" altLang="ko-KR"/>
              <a:t>54</a:t>
            </a:r>
            <a:r>
              <a:rPr lang="ko-KR" altLang="en-US"/>
              <a:t>회 탐라문화제</a:t>
            </a:r>
          </a:p>
        </p:txBody>
      </p:sp>
      <p:sp>
        <p:nvSpPr>
          <p:cNvPr id="33" name="모서리가 둥근 직사각형 32"/>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10</a:t>
            </a:r>
            <a:endParaRPr lang="ko-KR" altLang="en-US" b="1">
              <a:solidFill>
                <a:srgbClr val="FFFFFF"/>
              </a:solidFill>
              <a:latin typeface="Arial" pitchFamily="34" charset="0"/>
              <a:cs typeface="Arial" pitchFamily="34" charset="0"/>
            </a:endParaRPr>
          </a:p>
        </p:txBody>
      </p: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464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555" y="2536619"/>
            <a:ext cx="6242673" cy="1900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모서리가 둥근 직사각형 15"/>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매출 비중 변화가 거의 없으며</a:t>
            </a:r>
            <a:r>
              <a:rPr lang="en-US" altLang="ko-KR" sz="1200" kern="0" spc="-60">
                <a:solidFill>
                  <a:srgbClr val="000000"/>
                </a:solidFill>
              </a:rPr>
              <a:t>, </a:t>
            </a:r>
            <a:r>
              <a:rPr lang="ko-KR" altLang="en-US" sz="1200" kern="0" spc="-60">
                <a:solidFill>
                  <a:srgbClr val="000000"/>
                </a:solidFill>
              </a:rPr>
              <a:t>일반음식 비중 다소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유통업영리</a:t>
            </a:r>
            <a:r>
              <a:rPr lang="en-US" altLang="ko-KR" sz="1200" kern="0" spc="-60">
                <a:solidFill>
                  <a:srgbClr val="000000"/>
                </a:solidFill>
              </a:rPr>
              <a:t>, </a:t>
            </a:r>
            <a:r>
              <a:rPr lang="ko-KR" altLang="en-US" sz="1200" kern="0" spc="-60">
                <a:solidFill>
                  <a:srgbClr val="000000"/>
                </a:solidFill>
              </a:rPr>
              <a:t>음식료품 감소</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의류 증가</a:t>
            </a:r>
            <a:r>
              <a:rPr lang="en-US" altLang="ko-KR" sz="1200" kern="0" spc="-60">
                <a:solidFill>
                  <a:srgbClr val="000000"/>
                </a:solidFill>
              </a:rPr>
              <a:t> </a:t>
            </a: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3~5Km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직사각형 18"/>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업종별 매출 변화가 거의 없고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유통업 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감소</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반경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 증가 폭이 가장 커 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76821583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덕수리전통민속재현축제 </a:t>
            </a:r>
            <a:r>
              <a:rPr lang="en-US" altLang="ko-KR"/>
              <a:t>2015</a:t>
            </a:r>
            <a:endParaRPr lang="ko-KR" altLang="en-US"/>
          </a:p>
        </p:txBody>
      </p:sp>
      <p:sp>
        <p:nvSpPr>
          <p:cNvPr id="5" name="모서리가 둥근 직사각형 4"/>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442678314"/>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2015.10.10 ~ 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smtClean="0"/>
                        <a:t>제주특별자치도 서귀포시 안덕면 일주서로 </a:t>
                      </a:r>
                      <a:r>
                        <a:rPr lang="en-US" altLang="ko-KR" sz="1200" smtClean="0"/>
                        <a:t>1836,</a:t>
                      </a:r>
                    </a:p>
                    <a:p>
                      <a:pPr algn="l" rtl="0" fontAlgn="ctr"/>
                      <a:r>
                        <a:rPr lang="ko-KR" altLang="en-US" sz="1200" b="0" i="0" u="none" strike="noStrike" smtClean="0">
                          <a:solidFill>
                            <a:srgbClr val="000000"/>
                          </a:solidFill>
                          <a:latin typeface="+mn-ea"/>
                          <a:ea typeface="+mn-ea"/>
                        </a:rPr>
                        <a:t>제주 서귀포시 덕수리민속공연장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덕수리마을회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덕수리민속보존회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서귀포시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안덕면사무소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소비 생필품을 자급자족하던 시절의 물품들의 생산과정을 재현하여 관광객에게 제주의 전통생활양식을 알리는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솥 바슴 굽기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토신제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길트기공연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민요공연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민속경기대회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우리가락 한마당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새끼줄꼬기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전통떡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민속놀이 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863588" y="3822049"/>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965840391"/>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29,074,255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28,237,263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29,830,713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836,992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-756,458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77%,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34%,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47797283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25281571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p:txBody>
          <a:bodyPr/>
          <a:lstStyle/>
          <a:p>
            <a:r>
              <a:rPr lang="ko-KR" altLang="en-US" smtClean="0"/>
              <a:t>       덕수리전통민속재현축제 </a:t>
            </a:r>
            <a:r>
              <a:rPr lang="en-US" altLang="ko-KR"/>
              <a:t>2015</a:t>
            </a:r>
            <a:endParaRPr lang="ko-KR" altLang="en-US"/>
          </a:p>
        </p:txBody>
      </p:sp>
      <p:sp>
        <p:nvSpPr>
          <p:cNvPr id="33" name="모서리가 둥근 직사각형 32"/>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11</a:t>
            </a:r>
            <a:endParaRPr lang="ko-KR" altLang="en-US" b="1">
              <a:solidFill>
                <a:srgbClr val="FFFFFF"/>
              </a:solidFill>
              <a:latin typeface="Arial" pitchFamily="34" charset="0"/>
              <a:cs typeface="Arial" pitchFamily="34" charset="0"/>
            </a:endParaRPr>
          </a:p>
        </p:txBody>
      </p: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4745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유통업비영리 비중 증가하며</a:t>
            </a:r>
            <a:r>
              <a:rPr lang="en-US" altLang="ko-KR" sz="1200" kern="0" spc="-60">
                <a:solidFill>
                  <a:srgbClr val="000000"/>
                </a:solidFill>
              </a:rPr>
              <a:t>, </a:t>
            </a:r>
            <a:r>
              <a:rPr lang="ko-KR" altLang="en-US" sz="1200" kern="0" spc="-60">
                <a:solidFill>
                  <a:srgbClr val="000000"/>
                </a:solidFill>
              </a:rPr>
              <a:t>연료판매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일반음식 비중 증가</a:t>
            </a:r>
            <a:r>
              <a:rPr lang="en-US" altLang="ko-KR" sz="1200" kern="0" spc="-60">
                <a:solidFill>
                  <a:srgbClr val="000000"/>
                </a:solidFill>
              </a:rPr>
              <a:t>, </a:t>
            </a:r>
            <a:r>
              <a:rPr lang="ko-KR" altLang="en-US" sz="1200" kern="0" spc="-60">
                <a:solidFill>
                  <a:srgbClr val="000000"/>
                </a:solidFill>
              </a:rPr>
              <a:t>연료판매 비중 감소</a:t>
            </a:r>
            <a:r>
              <a:rPr lang="en-US" altLang="ko-KR" sz="1200" kern="0" spc="-60">
                <a:solidFill>
                  <a:srgbClr val="000000"/>
                </a:solidFill>
              </a:rPr>
              <a:t> </a:t>
            </a: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모서리가 둥근 직사각형 15"/>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이내는 구매가 거의 미발생</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1~5Km </a:t>
            </a:r>
            <a:r>
              <a:rPr lang="ko-KR" altLang="en-US" sz="1200" kern="0" spc="-60">
                <a:solidFill>
                  <a:srgbClr val="000000"/>
                </a:solidFill>
              </a:rPr>
              <a:t>이내 전년대비 거래가 증가하나 전주대비는 증가 폭이 적음</a:t>
            </a:r>
            <a:endParaRPr lang="en-US" altLang="ko-KR" sz="1200" kern="0" spc="-60">
              <a:solidFill>
                <a:srgbClr val="000000"/>
              </a:solidFill>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 비중이 매출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 매출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반경 </a:t>
            </a:r>
            <a:r>
              <a:rPr lang="en-US" altLang="ko-KR" sz="1600" spc="100">
                <a:ln>
                  <a:solidFill>
                    <a:prstClr val="black">
                      <a:alpha val="20000"/>
                    </a:prstClr>
                  </a:solidFill>
                </a:ln>
                <a:solidFill>
                  <a:srgbClr val="000000"/>
                </a:solidFill>
                <a:latin typeface="NOVA Bold"/>
                <a:ea typeface="NOVA Bold"/>
                <a:cs typeface="Arial" pitchFamily="34" charset="0"/>
              </a:rPr>
              <a:t>1~5km </a:t>
            </a:r>
            <a:r>
              <a:rPr lang="ko-KR" altLang="en-US" sz="1600" spc="100">
                <a:ln>
                  <a:solidFill>
                    <a:prstClr val="black">
                      <a:alpha val="20000"/>
                    </a:prstClr>
                  </a:solidFill>
                </a:ln>
                <a:solidFill>
                  <a:srgbClr val="000000"/>
                </a:solidFill>
                <a:latin typeface="NOVA Bold"/>
                <a:ea typeface="NOVA Bold"/>
                <a:cs typeface="Arial" pitchFamily="34" charset="0"/>
              </a:rPr>
              <a:t>이내 거래가 증가하므로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03272856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대정고을추사문화예술제 </a:t>
            </a:r>
            <a:r>
              <a:rPr lang="en-US" altLang="ko-KR" smtClean="0"/>
              <a:t>2015</a:t>
            </a:r>
            <a:endParaRPr lang="ko-KR" altLang="en-US"/>
          </a:p>
        </p:txBody>
      </p:sp>
      <p:sp>
        <p:nvSpPr>
          <p:cNvPr id="5" name="모서리가 둥근 직사각형 4"/>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893345511"/>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2015.10.10 ~ 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대정읍 추사로 </a:t>
                      </a:r>
                      <a:r>
                        <a:rPr lang="en-US" altLang="ko-KR" sz="1200" b="0" i="0" u="none" strike="noStrike" smtClean="0">
                          <a:solidFill>
                            <a:srgbClr val="000000"/>
                          </a:solidFill>
                          <a:latin typeface="+mn-ea"/>
                          <a:ea typeface="+mn-ea"/>
                        </a:rPr>
                        <a:t>44 (</a:t>
                      </a:r>
                      <a:r>
                        <a:rPr lang="ko-KR" altLang="en-US" sz="1200" b="0" i="0" u="none" strike="noStrike" smtClean="0">
                          <a:solidFill>
                            <a:srgbClr val="000000"/>
                          </a:solidFill>
                          <a:latin typeface="+mn-ea"/>
                          <a:ea typeface="+mn-ea"/>
                        </a:rPr>
                        <a:t>대정읍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서귀포시 추사유배지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대정고을 역사문화예술 보존회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대정마을 추사문화예술 추진위원회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조선시대 서예 대가인 추사 김정희 선생을 기념하는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추사선생 탄신 제례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유배행렬재현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추사 서예대전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걸궁 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마을풍물패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집줄놓기 재현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어울림 한마당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538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755576" y="3822049"/>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180575433"/>
              </p:ext>
            </p:extLst>
          </p:nvPr>
        </p:nvGraphicFramePr>
        <p:xfrm>
          <a:off x="251520" y="523339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13,149,990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12,942,508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12,267,441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207,481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882,548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715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3339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56%,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7%</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14%,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9546962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대정고을추사문화예술제 </a:t>
            </a:r>
            <a:r>
              <a:rPr lang="en-US" altLang="ko-KR"/>
              <a:t>2015</a:t>
            </a:r>
            <a:endParaRPr lang="ko-KR" altLang="en-US"/>
          </a:p>
        </p:txBody>
      </p:sp>
      <p:sp>
        <p:nvSpPr>
          <p:cNvPr id="5" name="모서리가 둥근 직사각형 4"/>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5689898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484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0"/>
            <a:ext cx="6264696" cy="1886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보건</a:t>
            </a:r>
            <a:r>
              <a:rPr lang="en-US" altLang="ko-KR" sz="1200" kern="0" spc="-60">
                <a:solidFill>
                  <a:srgbClr val="000000"/>
                </a:solidFill>
              </a:rPr>
              <a:t>/</a:t>
            </a:r>
            <a:r>
              <a:rPr lang="ko-KR" altLang="en-US" sz="1200" kern="0" spc="-60">
                <a:solidFill>
                  <a:srgbClr val="000000"/>
                </a:solidFill>
              </a:rPr>
              <a:t>위생</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유통업비영리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보건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위생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유통업비영리 비중은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반경 </a:t>
            </a:r>
            <a:r>
              <a:rPr lang="en-US" altLang="ko-KR" sz="1600" spc="100">
                <a:ln>
                  <a:solidFill>
                    <a:prstClr val="black">
                      <a:alpha val="20000"/>
                    </a:prstClr>
                  </a:solidFill>
                </a:ln>
                <a:solidFill>
                  <a:srgbClr val="000000"/>
                </a:solidFill>
                <a:latin typeface="NOVA Bold"/>
                <a:ea typeface="NOVA Bold"/>
                <a:cs typeface="Arial" pitchFamily="34" charset="0"/>
              </a:rPr>
              <a:t>1km, 3~5km </a:t>
            </a:r>
            <a:r>
              <a:rPr lang="ko-KR" altLang="en-US" sz="1600" spc="100">
                <a:ln>
                  <a:solidFill>
                    <a:prstClr val="black">
                      <a:alpha val="20000"/>
                    </a:prstClr>
                  </a:solidFill>
                </a:ln>
                <a:solidFill>
                  <a:srgbClr val="000000"/>
                </a:solidFill>
                <a:latin typeface="NOVA Bold"/>
                <a:ea typeface="NOVA Bold"/>
                <a:cs typeface="Arial" pitchFamily="34" charset="0"/>
              </a:rPr>
              <a:t>이내 거래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변화가 적으므로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9" name="모서리가 둥근 직사각형 18"/>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 변화 폭이 작음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a:t>
            </a:r>
            <a:r>
              <a:rPr lang="en-US" altLang="ko-KR" sz="1200" kern="0" spc="-60">
                <a:solidFill>
                  <a:srgbClr val="000000"/>
                </a:solidFill>
              </a:rPr>
              <a:t>3~5Km </a:t>
            </a:r>
            <a:r>
              <a:rPr lang="ko-KR" altLang="en-US" sz="1200" kern="0" spc="-60">
                <a:solidFill>
                  <a:srgbClr val="000000"/>
                </a:solidFill>
              </a:rPr>
              <a:t>이내 증가 폭이 작음</a:t>
            </a:r>
            <a:endParaRPr lang="en-US" altLang="ko-KR" sz="1200" kern="0" spc="-60">
              <a:solidFill>
                <a:srgbClr val="000000"/>
              </a:solidFill>
            </a:endParaRPr>
          </a:p>
        </p:txBody>
      </p:sp>
    </p:spTree>
    <p:extLst>
      <p:ext uri="{BB962C8B-B14F-4D97-AF65-F5344CB8AC3E}">
        <p14:creationId xmlns:p14="http://schemas.microsoft.com/office/powerpoint/2010/main" val="407822690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정의고을 </a:t>
            </a:r>
            <a:r>
              <a:rPr lang="ko-KR" altLang="en-US"/>
              <a:t>전통민속재현축제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962660846"/>
              </p:ext>
            </p:extLst>
          </p:nvPr>
        </p:nvGraphicFramePr>
        <p:xfrm>
          <a:off x="3599892" y="2587888"/>
          <a:ext cx="5220580" cy="201763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2015.10.10 ~ 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표선면 성읍정의현로</a:t>
                      </a:r>
                      <a:r>
                        <a:rPr lang="en-US" altLang="ko-KR" sz="1200" b="0" i="0" u="none" strike="noStrike" smtClean="0">
                          <a:solidFill>
                            <a:srgbClr val="000000"/>
                          </a:solidFill>
                          <a:latin typeface="+mn-ea"/>
                          <a:ea typeface="+mn-ea"/>
                        </a:rPr>
                        <a:t>22</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9 (</a:t>
                      </a:r>
                      <a:r>
                        <a:rPr lang="ko-KR" altLang="en-US" sz="1200" b="0" i="0" u="none" strike="noStrike" smtClean="0">
                          <a:solidFill>
                            <a:srgbClr val="000000"/>
                          </a:solidFill>
                          <a:latin typeface="+mn-ea"/>
                          <a:ea typeface="+mn-ea"/>
                        </a:rPr>
                        <a:t>표선면</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성읍민속마을 남문광장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성읍</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리 마을회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성읍민속마을보존회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주민화합도모와 관광발전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전통문화 계승발전하고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관광객들에게는 풍성한 볼거리와 전통을 체험할 수 있는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출베기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달구질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마당질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고래골기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갈옷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오메기술 시음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죽공예</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전통차 및 식품 시식코너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572001" y="340475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79322793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87,505,750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148,832,543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139,270,457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-61,326,793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-51,764,707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-37%</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-29%,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83000804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정의고을 </a:t>
            </a:r>
            <a:r>
              <a:rPr lang="ko-KR" altLang="en-US"/>
              <a:t>전통민속재현축제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64374771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4950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32423"/>
            <a:ext cx="6264696" cy="1904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음식료품 비중 증가</a:t>
            </a:r>
            <a:r>
              <a:rPr lang="en-US" altLang="ko-KR" sz="1200" kern="0" spc="-60">
                <a:solidFill>
                  <a:srgbClr val="000000"/>
                </a:solidFill>
              </a:rPr>
              <a:t>, </a:t>
            </a:r>
            <a:r>
              <a:rPr lang="ko-KR" altLang="en-US" sz="1200" kern="0" spc="-60">
                <a:solidFill>
                  <a:srgbClr val="000000"/>
                </a:solidFill>
              </a:rPr>
              <a:t>건강식품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신변잡화 업종은 전년대비 증가</a:t>
            </a:r>
            <a:r>
              <a:rPr lang="en-US" altLang="ko-KR" sz="1200" kern="0" spc="-60">
                <a:solidFill>
                  <a:srgbClr val="000000"/>
                </a:solidFill>
              </a:rPr>
              <a:t>, </a:t>
            </a:r>
            <a:r>
              <a:rPr lang="ko-KR" altLang="en-US" sz="1200" kern="0" spc="-60">
                <a:solidFill>
                  <a:srgbClr val="000000"/>
                </a:solidFill>
              </a:rPr>
              <a:t>전주대비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업종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건강식품 비중은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반경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전년대비 전주대비 모두 감소하여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 모두 거래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1~5Km </a:t>
            </a:r>
            <a:r>
              <a:rPr lang="ko-KR" altLang="en-US" sz="1200" kern="0" spc="-60">
                <a:solidFill>
                  <a:srgbClr val="000000"/>
                </a:solidFill>
              </a:rPr>
              <a:t>이내 모두 거래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82795791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1.</a:t>
            </a:r>
            <a:endParaRPr lang="ko-KR" altLang="en-US"/>
          </a:p>
        </p:txBody>
      </p:sp>
      <p:sp>
        <p:nvSpPr>
          <p:cNvPr id="11" name="TextBox 10"/>
          <p:cNvSpPr txBox="1"/>
          <p:nvPr/>
        </p:nvSpPr>
        <p:spPr>
          <a:xfrm>
            <a:off x="323528" y="2786734"/>
            <a:ext cx="4968552"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a:solidFill>
                  <a:srgbClr val="00B050"/>
                </a:solidFill>
                <a:latin typeface="NOVA Bold" panose="00000800000000000000" pitchFamily="2" charset="-127"/>
                <a:ea typeface="NOVA Bold" panose="00000800000000000000" pitchFamily="2" charset="-127"/>
              </a:rPr>
              <a:t>Ⅰ</a:t>
            </a:r>
            <a:r>
              <a:rPr lang="en-US" altLang="ko-KR" sz="2000" smtClean="0">
                <a:solidFill>
                  <a:srgbClr val="00B050"/>
                </a:solidFill>
                <a:latin typeface="NOVA Bold" panose="00000800000000000000" pitchFamily="2" charset="-127"/>
                <a:ea typeface="NOVA Bold" panose="00000800000000000000" pitchFamily="2" charset="-127"/>
              </a:rPr>
              <a:t>. </a:t>
            </a:r>
            <a:r>
              <a:rPr lang="ko-KR" altLang="en-US" sz="2000" smtClean="0">
                <a:solidFill>
                  <a:srgbClr val="00B050"/>
                </a:solidFill>
                <a:latin typeface="NOVA Bold" panose="00000800000000000000" pitchFamily="2" charset="-127"/>
                <a:ea typeface="NOVA Bold" panose="00000800000000000000" pitchFamily="2" charset="-127"/>
              </a:rPr>
              <a:t>제주도 </a:t>
            </a:r>
            <a:r>
              <a:rPr lang="en-US" altLang="ko-KR" sz="2000" smtClean="0">
                <a:solidFill>
                  <a:srgbClr val="00B050"/>
                </a:solidFill>
                <a:latin typeface="NOVA Bold" panose="00000800000000000000" pitchFamily="2" charset="-127"/>
                <a:ea typeface="NOVA Bold" panose="00000800000000000000" pitchFamily="2" charset="-127"/>
              </a:rPr>
              <a:t>’14</a:t>
            </a:r>
            <a:r>
              <a:rPr lang="ko-KR" altLang="en-US" sz="2000" smtClean="0">
                <a:solidFill>
                  <a:srgbClr val="00B050"/>
                </a:solidFill>
                <a:latin typeface="NOVA Bold" panose="00000800000000000000" pitchFamily="2" charset="-127"/>
                <a:ea typeface="NOVA Bold" panose="00000800000000000000" pitchFamily="2" charset="-127"/>
              </a:rPr>
              <a:t>년 </a:t>
            </a:r>
            <a:r>
              <a:rPr lang="en-US" altLang="ko-KR" sz="2000" smtClean="0">
                <a:solidFill>
                  <a:srgbClr val="00B050"/>
                </a:solidFill>
                <a:latin typeface="NOVA Bold" panose="00000800000000000000" pitchFamily="2" charset="-127"/>
                <a:ea typeface="NOVA Bold" panose="00000800000000000000" pitchFamily="2" charset="-127"/>
              </a:rPr>
              <a:t>~ ‘16</a:t>
            </a:r>
            <a:r>
              <a:rPr lang="ko-KR" altLang="en-US" sz="2000" smtClean="0">
                <a:solidFill>
                  <a:srgbClr val="00B050"/>
                </a:solidFill>
                <a:latin typeface="NOVA Bold" panose="00000800000000000000" pitchFamily="2" charset="-127"/>
                <a:ea typeface="NOVA Bold" panose="00000800000000000000" pitchFamily="2" charset="-127"/>
              </a:rPr>
              <a:t>년 축제 현황 및 비교</a:t>
            </a:r>
            <a:endParaRPr lang="ko-KR" altLang="en-US" sz="2000">
              <a:solidFill>
                <a:srgbClr val="00B050"/>
              </a:solidFill>
              <a:latin typeface="NOVA Bold" panose="00000800000000000000" pitchFamily="2" charset="-127"/>
              <a:ea typeface="NOVA Bold" panose="00000800000000000000" pitchFamily="2" charset="-127"/>
            </a:endParaRPr>
          </a:p>
        </p:txBody>
      </p:sp>
      <p:cxnSp>
        <p:nvCxnSpPr>
          <p:cNvPr id="12" name="직선 연결선 11"/>
          <p:cNvCxnSpPr/>
          <p:nvPr/>
        </p:nvCxnSpPr>
        <p:spPr>
          <a:xfrm flipH="1">
            <a:off x="5256076" y="2876537"/>
            <a:ext cx="0" cy="47964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28084" y="2744924"/>
            <a:ext cx="3564396" cy="781752"/>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년도별 지역별 축제 현황</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행사 및 기간</a:t>
            </a:r>
            <a:r>
              <a:rPr lang="en-US" altLang="ko-KR" sz="1400">
                <a:solidFill>
                  <a:srgbClr val="000000"/>
                </a:solidFill>
                <a:latin typeface="NOVA Bold" panose="00000800000000000000" pitchFamily="2" charset="-127"/>
                <a:ea typeface="NOVA Bold" panose="00000800000000000000" pitchFamily="2" charset="-127"/>
              </a:rPr>
              <a:t>, </a:t>
            </a:r>
            <a:r>
              <a:rPr lang="ko-KR" altLang="en-US" sz="1400">
                <a:solidFill>
                  <a:srgbClr val="000000"/>
                </a:solidFill>
                <a:latin typeface="NOVA Bold" panose="00000800000000000000" pitchFamily="2" charset="-127"/>
                <a:ea typeface="NOVA Bold" panose="00000800000000000000" pitchFamily="2" charset="-127"/>
              </a:rPr>
              <a:t>지역에 따른 축제 특성 비교</a:t>
            </a:r>
            <a:endParaRPr lang="en-US" altLang="ko-KR" sz="14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346265573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제주마</a:t>
            </a:r>
            <a:r>
              <a:rPr lang="en-US" altLang="ko-KR"/>
              <a:t>(</a:t>
            </a:r>
            <a:r>
              <a:rPr lang="ko-KR" altLang="en-US"/>
              <a:t>馬</a:t>
            </a:r>
            <a:r>
              <a:rPr lang="en-US" altLang="ko-KR"/>
              <a:t>)</a:t>
            </a:r>
            <a:r>
              <a:rPr lang="ko-KR" altLang="en-US"/>
              <a:t>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735502271"/>
              </p:ext>
            </p:extLst>
          </p:nvPr>
        </p:nvGraphicFramePr>
        <p:xfrm>
          <a:off x="3599892" y="2587888"/>
          <a:ext cx="5220580" cy="173404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2015.10.16 ~ 10.18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애월읍 평화로 </a:t>
                      </a:r>
                      <a:r>
                        <a:rPr lang="en-US" altLang="ko-KR" sz="1200" b="0" i="0" u="none" strike="noStrike" smtClean="0">
                          <a:solidFill>
                            <a:srgbClr val="000000"/>
                          </a:solidFill>
                          <a:latin typeface="+mn-ea"/>
                          <a:ea typeface="+mn-ea"/>
                        </a:rPr>
                        <a:t>2144 (</a:t>
                      </a:r>
                      <a:r>
                        <a:rPr lang="ko-KR" altLang="en-US" sz="1200" b="0" i="0" u="none" strike="noStrike" smtClean="0">
                          <a:solidFill>
                            <a:srgbClr val="000000"/>
                          </a:solidFill>
                          <a:latin typeface="+mn-ea"/>
                          <a:ea typeface="+mn-ea"/>
                        </a:rPr>
                        <a:t>애월읍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제주시 </a:t>
                      </a:r>
                      <a:r>
                        <a:rPr lang="en-US" altLang="ko-KR" sz="1200" b="0" i="0" u="none" strike="noStrike" smtClean="0">
                          <a:solidFill>
                            <a:srgbClr val="000000"/>
                          </a:solidFill>
                          <a:latin typeface="+mn-ea"/>
                          <a:ea typeface="+mn-ea"/>
                        </a:rPr>
                        <a:t>KRA</a:t>
                      </a:r>
                      <a:r>
                        <a:rPr lang="ko-KR" altLang="en-US" sz="1200" b="0" i="0" u="none" strike="noStrike" smtClean="0">
                          <a:solidFill>
                            <a:srgbClr val="000000"/>
                          </a:solidFill>
                          <a:latin typeface="+mn-ea"/>
                          <a:ea typeface="+mn-ea"/>
                        </a:rPr>
                        <a:t>제주경마장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렌츠런파크 제주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a:t>
                      </a:r>
                      <a:r>
                        <a:rPr lang="en-US" altLang="ko-KR" sz="1200" b="0" i="0" u="none" strike="noStrike" smtClean="0">
                          <a:solidFill>
                            <a:srgbClr val="000000"/>
                          </a:solidFill>
                          <a:latin typeface="+mn-ea"/>
                          <a:ea typeface="+mn-ea"/>
                        </a:rPr>
                        <a:t>MBC,</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제주도</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제주馬축제조직위원회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국내</a:t>
                      </a:r>
                      <a:r>
                        <a:rPr lang="ko-KR" altLang="en-US" sz="1200" b="0" i="0" u="none" strike="noStrike" baseline="0" smtClean="0">
                          <a:solidFill>
                            <a:srgbClr val="000000"/>
                          </a:solidFill>
                          <a:latin typeface="+mn-ea"/>
                          <a:ea typeface="+mn-ea"/>
                        </a:rPr>
                        <a:t> 제</a:t>
                      </a:r>
                      <a:r>
                        <a:rPr lang="en-US" altLang="ko-KR" sz="1200" b="0" i="0" u="none" strike="noStrike" baseline="0" smtClean="0">
                          <a:solidFill>
                            <a:srgbClr val="000000"/>
                          </a:solidFill>
                          <a:latin typeface="+mn-ea"/>
                          <a:ea typeface="+mn-ea"/>
                        </a:rPr>
                        <a:t>1</a:t>
                      </a:r>
                      <a:r>
                        <a:rPr lang="ko-KR" altLang="en-US" sz="1200" b="0" i="0" u="none" strike="noStrike" baseline="0" smtClean="0">
                          <a:solidFill>
                            <a:srgbClr val="000000"/>
                          </a:solidFill>
                          <a:latin typeface="+mn-ea"/>
                          <a:ea typeface="+mn-ea"/>
                        </a:rPr>
                        <a:t>호 말산업 특구인 제주에서 열리는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댄스페스티벌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군악대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사생대회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말운동회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말춤대전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콘서트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마당놀이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포토존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가죽제품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화살쏘기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캐리커쳐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마체험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267725" y="3291996"/>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809417851"/>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13,979,717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11,166,174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15,522,573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2,813,543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-1,542,856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32%,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67%,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25%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83272256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제주마</a:t>
            </a:r>
            <a:r>
              <a:rPr lang="en-US" altLang="ko-KR"/>
              <a:t>(</a:t>
            </a:r>
            <a:r>
              <a:rPr lang="ko-KR" altLang="en-US"/>
              <a:t>馬</a:t>
            </a:r>
            <a:r>
              <a:rPr lang="en-US" altLang="ko-KR"/>
              <a:t>)</a:t>
            </a:r>
            <a:r>
              <a:rPr lang="ko-KR" altLang="en-US"/>
              <a:t>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614134632"/>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053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 비중 증가</a:t>
            </a:r>
            <a:r>
              <a:rPr lang="en-US" altLang="ko-KR" sz="1200" kern="0" spc="-60">
                <a:solidFill>
                  <a:srgbClr val="000000"/>
                </a:solidFill>
              </a:rPr>
              <a:t>, </a:t>
            </a:r>
            <a:r>
              <a:rPr lang="ko-KR" altLang="en-US" sz="1200" kern="0" spc="-60">
                <a:solidFill>
                  <a:srgbClr val="000000"/>
                </a:solidFill>
              </a:rPr>
              <a:t>연료판매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문화취미 업종은 전년대비 감소</a:t>
            </a:r>
            <a:r>
              <a:rPr lang="en-US" altLang="ko-KR" sz="1200" kern="0" spc="-60">
                <a:solidFill>
                  <a:srgbClr val="000000"/>
                </a:solidFill>
              </a:rPr>
              <a:t>, </a:t>
            </a:r>
            <a:r>
              <a:rPr lang="ko-KR" altLang="en-US" sz="1200" kern="0" spc="-60">
                <a:solidFill>
                  <a:srgbClr val="000000"/>
                </a:solidFill>
              </a:rPr>
              <a:t>전주대비 증가</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업종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 비중은 감소하지만</a:t>
            </a:r>
            <a:r>
              <a:rPr lang="en-US" altLang="ko-KR" sz="1600" spc="100">
                <a:ln>
                  <a:solidFill>
                    <a:prstClr val="black">
                      <a:alpha val="20000"/>
                    </a:prstClr>
                  </a:solidFill>
                </a:ln>
                <a:solidFill>
                  <a:srgbClr val="000000"/>
                </a:solidFill>
                <a:latin typeface="NOVA Bold"/>
                <a:ea typeface="NOVA Bold"/>
                <a:cs typeface="Arial" pitchFamily="34" charset="0"/>
              </a:rPr>
              <a:t>, </a:t>
            </a:r>
          </a:p>
          <a:p>
            <a:pPr marL="93663" indent="-93663">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전년대비 </a:t>
            </a:r>
            <a:r>
              <a:rPr lang="en-US" altLang="ko-KR" sz="1600" spc="100">
                <a:ln>
                  <a:solidFill>
                    <a:prstClr val="black">
                      <a:alpha val="20000"/>
                    </a:prstClr>
                  </a:solidFill>
                </a:ln>
                <a:solidFill>
                  <a:srgbClr val="000000"/>
                </a:solidFill>
                <a:latin typeface="NOVA Bold"/>
                <a:ea typeface="NOVA Bold"/>
                <a:cs typeface="Arial" pitchFamily="34" charset="0"/>
              </a:rPr>
              <a:t>3~5km</a:t>
            </a:r>
            <a:r>
              <a:rPr lang="ko-KR" altLang="en-US" sz="1600" spc="100">
                <a:ln>
                  <a:solidFill>
                    <a:prstClr val="black">
                      <a:alpha val="20000"/>
                    </a:prstClr>
                  </a:solidFill>
                </a:ln>
                <a:solidFill>
                  <a:srgbClr val="000000"/>
                </a:solidFill>
                <a:latin typeface="NOVA Bold"/>
                <a:ea typeface="NOVA Bold"/>
                <a:cs typeface="Arial" pitchFamily="34" charset="0"/>
              </a:rPr>
              <a:t>이내 거래건수 증가 폭이 가장 커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모서리가 둥근 직사각형 18"/>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전년대비의 경우 </a:t>
            </a:r>
            <a:r>
              <a:rPr lang="en-US" altLang="ko-KR" sz="1200" kern="0" spc="-60">
                <a:solidFill>
                  <a:srgbClr val="000000"/>
                </a:solidFill>
              </a:rPr>
              <a:t>3~5Km </a:t>
            </a:r>
            <a:r>
              <a:rPr lang="ko-KR" altLang="en-US" sz="1200" kern="0" spc="-60">
                <a:solidFill>
                  <a:srgbClr val="000000"/>
                </a:solidFill>
              </a:rPr>
              <a:t>이내 증가 폭이 가장 큼</a:t>
            </a:r>
            <a:endParaRPr lang="en-US" altLang="ko-KR" sz="1200" kern="0" spc="-60">
              <a:solidFill>
                <a:srgbClr val="000000"/>
              </a:solidFill>
            </a:endParaRPr>
          </a:p>
        </p:txBody>
      </p:sp>
    </p:spTree>
    <p:extLst>
      <p:ext uri="{BB962C8B-B14F-4D97-AF65-F5344CB8AC3E}">
        <p14:creationId xmlns:p14="http://schemas.microsoft.com/office/powerpoint/2010/main" val="78384615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가을을 만나다 </a:t>
            </a:r>
            <a:r>
              <a:rPr lang="en-US" altLang="ko-KR"/>
              <a:t>- </a:t>
            </a:r>
            <a:r>
              <a:rPr lang="ko-KR" altLang="en-US"/>
              <a:t>참살이 잔디밭 미니 콘서트</a:t>
            </a:r>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937135851"/>
              </p:ext>
            </p:extLst>
          </p:nvPr>
        </p:nvGraphicFramePr>
        <p:xfrm>
          <a:off x="3599892" y="2587888"/>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2015.10.17 ~ 10.17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명림로 </a:t>
                      </a:r>
                      <a:r>
                        <a:rPr lang="en-US" altLang="ko-KR" sz="1200" b="0" i="0" u="none" strike="noStrike" smtClean="0">
                          <a:solidFill>
                            <a:srgbClr val="000000"/>
                          </a:solidFill>
                          <a:latin typeface="+mn-ea"/>
                          <a:ea typeface="+mn-ea"/>
                        </a:rPr>
                        <a:t>268-71 (</a:t>
                      </a:r>
                      <a:r>
                        <a:rPr lang="ko-KR" altLang="en-US" sz="1200" b="0" i="0" u="none" strike="noStrike" smtClean="0">
                          <a:solidFill>
                            <a:srgbClr val="000000"/>
                          </a:solidFill>
                          <a:latin typeface="+mn-ea"/>
                          <a:ea typeface="+mn-ea"/>
                        </a:rPr>
                        <a:t>봉개동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명도암 참살이 체험 마을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제주특별자치도관광협의회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제주의 마을에서 피크닉형 파티로 진행되는 인디밴드 공연과 바비규 시식행사로 진행되는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인디밴드 공연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브로콜리너마저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남기다밴드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바비큐 시식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979712" y="302996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63143141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9,801,870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9,133,729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8,822,776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668,141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979,094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36%,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22%,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7%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93482366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가을을 만나다 </a:t>
            </a:r>
            <a:r>
              <a:rPr lang="en-US" altLang="ko-KR"/>
              <a:t>- </a:t>
            </a:r>
            <a:r>
              <a:rPr lang="ko-KR" altLang="en-US"/>
              <a:t>참살이 잔디밭 미니 콘서트</a:t>
            </a:r>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46720706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-448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155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2" y="2532423"/>
            <a:ext cx="6292080" cy="1904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레져업소</a:t>
            </a:r>
            <a:r>
              <a:rPr lang="en-US" altLang="ko-KR" sz="1200" kern="0" spc="-60">
                <a:solidFill>
                  <a:srgbClr val="000000"/>
                </a:solidFill>
              </a:rPr>
              <a:t>, </a:t>
            </a:r>
            <a:r>
              <a:rPr lang="ko-KR" altLang="en-US" sz="1200" kern="0" spc="-60">
                <a:solidFill>
                  <a:srgbClr val="000000"/>
                </a:solidFill>
              </a:rPr>
              <a:t>연료판매  비중이 증가하나</a:t>
            </a:r>
            <a:r>
              <a:rPr lang="en-US" altLang="ko-KR" sz="1200" kern="0" spc="-60">
                <a:solidFill>
                  <a:srgbClr val="000000"/>
                </a:solidFill>
              </a:rPr>
              <a:t>, </a:t>
            </a:r>
            <a:r>
              <a:rPr lang="ko-KR" altLang="en-US" sz="1200" kern="0" spc="-60">
                <a:solidFill>
                  <a:srgbClr val="000000"/>
                </a:solidFill>
              </a:rPr>
              <a:t>여행업종은 비중이 감소 </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레져업소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여행업종 비중은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3~5km</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감소되어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3~5km </a:t>
            </a:r>
            <a:r>
              <a:rPr lang="ko-KR" altLang="en-US" sz="1200" kern="0" spc="-60">
                <a:solidFill>
                  <a:srgbClr val="000000"/>
                </a:solidFill>
              </a:rPr>
              <a:t>이내 전년대비 전주대비 모두  거래건수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1~3Km </a:t>
            </a:r>
            <a:r>
              <a:rPr lang="ko-KR" altLang="en-US" sz="1200" kern="0" spc="-60">
                <a:solidFill>
                  <a:srgbClr val="000000"/>
                </a:solidFill>
              </a:rPr>
              <a:t>이내만 거래건수 증가</a:t>
            </a:r>
            <a:endParaRPr lang="en-US" altLang="ko-KR" sz="1200" kern="0" spc="-60">
              <a:solidFill>
                <a:srgbClr val="000000"/>
              </a:solidFill>
            </a:endParaRPr>
          </a:p>
        </p:txBody>
      </p:sp>
    </p:spTree>
    <p:extLst>
      <p:ext uri="{BB962C8B-B14F-4D97-AF65-F5344CB8AC3E}">
        <p14:creationId xmlns:p14="http://schemas.microsoft.com/office/powerpoint/2010/main" val="205072744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혼인지축제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639434858"/>
              </p:ext>
            </p:extLst>
          </p:nvPr>
        </p:nvGraphicFramePr>
        <p:xfrm>
          <a:off x="3599892" y="2554879"/>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2015.10.24 ~ 10.25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성산읍 온평리 </a:t>
                      </a:r>
                      <a:r>
                        <a:rPr lang="en-US" altLang="ko-KR" sz="1200" b="0" i="0" u="none" strike="noStrike" smtClean="0">
                          <a:solidFill>
                            <a:srgbClr val="000000"/>
                          </a:solidFill>
                          <a:latin typeface="+mn-ea"/>
                          <a:ea typeface="+mn-ea"/>
                        </a:rPr>
                        <a:t>1693,</a:t>
                      </a:r>
                    </a:p>
                    <a:p>
                      <a:pPr algn="l" rtl="0" fontAlgn="ctr"/>
                      <a:r>
                        <a:rPr lang="ko-KR" altLang="en-US" sz="1200" b="0" i="0" u="none" strike="noStrike" smtClean="0">
                          <a:solidFill>
                            <a:srgbClr val="000000"/>
                          </a:solidFill>
                          <a:latin typeface="+mn-ea"/>
                          <a:ea typeface="+mn-ea"/>
                        </a:rPr>
                        <a:t>제주 서귀포시 혼인지 일대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성산읍 온평리 마을회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지역주민들에게 삼신인 신화 역사와 전통을 계승하고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관광객들에게 제주의 고유한 문화와 미풍양속을 관광화하고자 개최하는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삼신인 결혼식 퍼포먼스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해녀 난타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혼례 테마 체험행사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소라피리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목공예</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에어바운스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먹거리 장터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932003" y="327549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46733256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11,085,868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14,428,610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12,313,222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-3,342,742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-1,227,354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03109"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35%,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7%,</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0483087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혼인지축제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920354502"/>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257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5945" y="2528900"/>
            <a:ext cx="6258284" cy="191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 비중이 증가하나</a:t>
            </a:r>
            <a:r>
              <a:rPr lang="en-US" altLang="ko-KR" sz="1200" kern="0" spc="-60">
                <a:solidFill>
                  <a:srgbClr val="000000"/>
                </a:solidFill>
              </a:rPr>
              <a:t>, </a:t>
            </a:r>
            <a:r>
              <a:rPr lang="ko-KR" altLang="en-US" sz="1200" kern="0" spc="-60">
                <a:solidFill>
                  <a:srgbClr val="000000"/>
                </a:solidFill>
              </a:rPr>
              <a:t>음식료품</a:t>
            </a:r>
            <a:r>
              <a:rPr lang="en-US" altLang="ko-KR" sz="1200" kern="0" spc="-60">
                <a:solidFill>
                  <a:srgbClr val="000000"/>
                </a:solidFill>
              </a:rPr>
              <a:t>, </a:t>
            </a:r>
            <a:r>
              <a:rPr lang="ko-KR" altLang="en-US" sz="1200" kern="0" spc="-60">
                <a:solidFill>
                  <a:srgbClr val="000000"/>
                </a:solidFill>
              </a:rPr>
              <a:t>연료판매 비중은 감소 </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 비중은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거리 전 구간별로 거래건수가 증가되지 않아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반경 거리 구간별 거래 건수가 증가된 구간 파악 불가</a:t>
            </a:r>
            <a:endParaRPr lang="en-US" altLang="ko-KR" sz="1200" kern="0" spc="-60">
              <a:solidFill>
                <a:srgbClr val="000000"/>
              </a:solidFill>
            </a:endParaRPr>
          </a:p>
        </p:txBody>
      </p:sp>
    </p:spTree>
    <p:extLst>
      <p:ext uri="{BB962C8B-B14F-4D97-AF65-F5344CB8AC3E}">
        <p14:creationId xmlns:p14="http://schemas.microsoft.com/office/powerpoint/2010/main" val="178696970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제주옹기굴제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915246276"/>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2015.10.29~ 11.1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대정읍 무영로</a:t>
                      </a:r>
                      <a:r>
                        <a:rPr lang="en-US" altLang="ko-KR" sz="1200" b="0" i="0" u="none" strike="noStrike" smtClean="0">
                          <a:solidFill>
                            <a:srgbClr val="000000"/>
                          </a:solidFill>
                          <a:latin typeface="+mn-ea"/>
                          <a:ea typeface="+mn-ea"/>
                        </a:rPr>
                        <a:t>254</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13 (</a:t>
                      </a:r>
                      <a:r>
                        <a:rPr lang="ko-KR" altLang="en-US" sz="1200" b="0" i="0" u="none" strike="noStrike" smtClean="0">
                          <a:solidFill>
                            <a:srgbClr val="000000"/>
                          </a:solidFill>
                          <a:latin typeface="+mn-ea"/>
                          <a:ea typeface="+mn-ea"/>
                        </a:rPr>
                        <a:t>대정읍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고바치노랑굴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제주전통옹기전승보존회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제주옹기 작업장과 제주옹기박물관을 이전한 장소에서 새로 축조한 노랑굴에서 제주 옹기의 맥이 이어지도록 하는 축제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제주전통가마 노랑굴 큰불때기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굴할망제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제주옹기장 시연 및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기능대회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향토명품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제주전통음식한마당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제주옹기장터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09600" y="389405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365937331"/>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6,887,712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5,382,598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6,085,508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1,505,114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802,203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10%,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28%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54434051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제주옹기굴제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786985647"/>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360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7421" y="2532422"/>
            <a:ext cx="6264208" cy="1904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문화취미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 연료판매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문화</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취미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매출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거리 전 구간별로 거래건수가 증가되지 않아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반경 거리 구간별 거래 건수가 증가된 구간 파악 불가</a:t>
            </a:r>
            <a:endParaRPr lang="en-US" altLang="ko-KR" sz="1200" kern="0" spc="-60">
              <a:solidFill>
                <a:srgbClr val="000000"/>
              </a:solidFill>
            </a:endParaRPr>
          </a:p>
        </p:txBody>
      </p:sp>
    </p:spTree>
    <p:extLst>
      <p:ext uri="{BB962C8B-B14F-4D97-AF65-F5344CB8AC3E}">
        <p14:creationId xmlns:p14="http://schemas.microsoft.com/office/powerpoint/2010/main" val="383059672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제주올레걷기축제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408716238"/>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2015.10.30~ 10.31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구좌읍 김녕리 </a:t>
                      </a:r>
                      <a:r>
                        <a:rPr lang="en-US" altLang="ko-KR" sz="1200" b="0" i="0" u="none" strike="noStrike" smtClean="0">
                          <a:solidFill>
                            <a:srgbClr val="000000"/>
                          </a:solidFill>
                          <a:latin typeface="+mn-ea"/>
                          <a:ea typeface="+mn-ea"/>
                        </a:rPr>
                        <a:t>4070,</a:t>
                      </a:r>
                    </a:p>
                    <a:p>
                      <a:pPr algn="l" rtl="0" fontAlgn="ctr"/>
                      <a:r>
                        <a:rPr lang="ko-KR" altLang="en-US" sz="1200" b="0" i="0" u="none" strike="noStrike" smtClean="0">
                          <a:solidFill>
                            <a:srgbClr val="000000"/>
                          </a:solidFill>
                          <a:latin typeface="+mn-ea"/>
                          <a:ea typeface="+mn-ea"/>
                        </a:rPr>
                        <a:t>제주올레 </a:t>
                      </a:r>
                      <a:r>
                        <a:rPr lang="en-US" altLang="ko-KR" sz="1200" b="0" i="0" u="none" strike="noStrike" smtClean="0">
                          <a:solidFill>
                            <a:srgbClr val="000000"/>
                          </a:solidFill>
                          <a:latin typeface="+mn-ea"/>
                          <a:ea typeface="+mn-ea"/>
                        </a:rPr>
                        <a:t>20</a:t>
                      </a:r>
                      <a:r>
                        <a:rPr lang="ko-KR" altLang="en-US" sz="1200" b="0" i="0" u="none" strike="noStrike" smtClean="0">
                          <a:solidFill>
                            <a:srgbClr val="000000"/>
                          </a:solidFill>
                          <a:latin typeface="+mn-ea"/>
                          <a:ea typeface="+mn-ea"/>
                        </a:rPr>
                        <a:t>코스</a:t>
                      </a:r>
                      <a:r>
                        <a:rPr lang="en-US" altLang="ko-KR" sz="1200" b="0" i="0" u="none" strike="noStrike" smtClean="0">
                          <a:solidFill>
                            <a:srgbClr val="000000"/>
                          </a:solidFill>
                          <a:latin typeface="+mn-ea"/>
                          <a:ea typeface="+mn-ea"/>
                        </a:rPr>
                        <a:t>, 21</a:t>
                      </a:r>
                      <a:r>
                        <a:rPr lang="ko-KR" altLang="en-US" sz="1200" b="0" i="0" u="none" strike="noStrike" smtClean="0">
                          <a:solidFill>
                            <a:srgbClr val="000000"/>
                          </a:solidFill>
                          <a:latin typeface="+mn-ea"/>
                          <a:ea typeface="+mn-ea"/>
                        </a:rPr>
                        <a:t>코스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사단법인 제주올레</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가을에 아름다운 제주를 꼬닥꼬닥 걸으며 걷기 여행을 사랑하는 여행자들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지역주민들과 함께 멋진 공연과 먹거리를 즐기는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나형이네 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구좌어린이합창단</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브와믹스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요감느림원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올레칠선녀</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공연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김창기밴드 콘서트</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510692" y="268132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07626598"/>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8,481,390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7,240,799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9,921,184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1,240,591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-1,439,794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80%,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35%,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17%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98003338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제주올레걷기축제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570813969"/>
              </p:ext>
            </p:extLst>
          </p:nvPr>
        </p:nvGraphicFramePr>
        <p:xfrm>
          <a:off x="359532" y="5172355"/>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46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7209" y="2528900"/>
            <a:ext cx="62536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연료판매 비중 증가</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 전주대비 모두 레져업소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72008" y="1124744"/>
            <a:ext cx="8964488"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행사장소 기준 모든 거리 별로 거래가 증가되고</a:t>
            </a:r>
            <a:r>
              <a:rPr lang="en-US" altLang="ko-KR" sz="1600" spc="100">
                <a:ln>
                  <a:solidFill>
                    <a:prstClr val="black">
                      <a:alpha val="20000"/>
                    </a:prstClr>
                  </a:solidFill>
                </a:ln>
                <a:solidFill>
                  <a:srgbClr val="000000"/>
                </a:solidFill>
                <a:latin typeface="NOVA Bold"/>
                <a:ea typeface="NOVA Bold"/>
                <a:cs typeface="Arial" pitchFamily="34" charset="0"/>
              </a:rPr>
              <a:t>, 1~3Km </a:t>
            </a:r>
            <a:r>
              <a:rPr lang="ko-KR" altLang="en-US" sz="1600" spc="100">
                <a:ln>
                  <a:solidFill>
                    <a:prstClr val="black">
                      <a:alpha val="20000"/>
                    </a:prstClr>
                  </a:solidFill>
                </a:ln>
                <a:solidFill>
                  <a:srgbClr val="000000"/>
                </a:solidFill>
                <a:latin typeface="NOVA Bold"/>
                <a:ea typeface="NOVA Bold"/>
                <a:cs typeface="Arial" pitchFamily="34" charset="0"/>
              </a:rPr>
              <a:t>이내 증가 폭이 가장 크지만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연료판매 비중이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레져업소는 감소되어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 판단불가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모서리가 둥근 직사각형 18"/>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이내는</a:t>
            </a:r>
            <a:r>
              <a:rPr lang="en-US" altLang="ko-KR" sz="1200" kern="0" spc="-60">
                <a:solidFill>
                  <a:srgbClr val="000000"/>
                </a:solidFill>
              </a:rPr>
              <a:t> </a:t>
            </a:r>
            <a:r>
              <a:rPr lang="ko-KR" altLang="en-US" sz="1200" kern="0" spc="-60">
                <a:solidFill>
                  <a:srgbClr val="000000"/>
                </a:solidFill>
              </a:rPr>
              <a:t>전년대비 전주대비 모두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1~3Km </a:t>
            </a:r>
            <a:r>
              <a:rPr lang="ko-KR" altLang="en-US" sz="1200" kern="0" spc="-60">
                <a:solidFill>
                  <a:srgbClr val="000000"/>
                </a:solidFill>
              </a:rPr>
              <a:t>이내 증가 폭이 가장 큼</a:t>
            </a:r>
            <a:endParaRPr lang="en-US" altLang="ko-KR" sz="1200" kern="0" spc="-60">
              <a:solidFill>
                <a:srgbClr val="000000"/>
              </a:solidFill>
            </a:endParaRPr>
          </a:p>
        </p:txBody>
      </p:sp>
    </p:spTree>
    <p:extLst>
      <p:ext uri="{BB962C8B-B14F-4D97-AF65-F5344CB8AC3E}">
        <p14:creationId xmlns:p14="http://schemas.microsoft.com/office/powerpoint/2010/main" val="182195653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smtClean="0"/>
              <a:t>’14</a:t>
            </a:r>
            <a:r>
              <a:rPr lang="ko-KR" altLang="en-US" smtClean="0"/>
              <a:t>년 </a:t>
            </a:r>
            <a:r>
              <a:rPr lang="en-US" altLang="ko-KR" smtClean="0"/>
              <a:t>~ ’15</a:t>
            </a:r>
            <a:r>
              <a:rPr lang="ko-KR" altLang="en-US" smtClean="0"/>
              <a:t>년 축제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년도별 지역별 축제 현황</a:t>
            </a:r>
            <a:endParaRPr lang="ko-KR" altLang="en-US"/>
          </a:p>
        </p:txBody>
      </p:sp>
      <p:sp>
        <p:nvSpPr>
          <p:cNvPr id="32" name="직사각형 3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분석대상 축제 </a:t>
            </a:r>
            <a:r>
              <a:rPr lang="en-US" altLang="ko-KR" sz="1600" spc="100">
                <a:ln>
                  <a:solidFill>
                    <a:prstClr val="black">
                      <a:alpha val="20000"/>
                    </a:prstClr>
                  </a:solidFill>
                </a:ln>
                <a:solidFill>
                  <a:srgbClr val="000000"/>
                </a:solidFill>
                <a:latin typeface="NOVA Bold"/>
                <a:ea typeface="NOVA Bold"/>
                <a:cs typeface="Arial" pitchFamily="34" charset="0"/>
              </a:rPr>
              <a:t>66</a:t>
            </a:r>
            <a:r>
              <a:rPr lang="ko-KR" altLang="en-US" sz="1600" spc="100">
                <a:ln>
                  <a:solidFill>
                    <a:prstClr val="black">
                      <a:alpha val="20000"/>
                    </a:prstClr>
                  </a:solidFill>
                </a:ln>
                <a:solidFill>
                  <a:srgbClr val="000000"/>
                </a:solidFill>
                <a:latin typeface="NOVA Bold"/>
                <a:ea typeface="NOVA Bold"/>
                <a:cs typeface="Arial" pitchFamily="34" charset="0"/>
              </a:rPr>
              <a:t>개 중 </a:t>
            </a:r>
            <a:r>
              <a:rPr lang="en-US" altLang="ko-KR" sz="1600" spc="100">
                <a:ln>
                  <a:solidFill>
                    <a:prstClr val="black">
                      <a:alpha val="20000"/>
                    </a:prstClr>
                  </a:solidFill>
                </a:ln>
                <a:solidFill>
                  <a:srgbClr val="000000"/>
                </a:solidFill>
                <a:latin typeface="NOVA Bold"/>
                <a:ea typeface="NOVA Bold"/>
                <a:cs typeface="Arial" pitchFamily="34" charset="0"/>
              </a:rPr>
              <a:t>’14</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 ’15</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21</a:t>
            </a:r>
            <a:r>
              <a:rPr lang="ko-KR" altLang="en-US" sz="1600" spc="100">
                <a:ln>
                  <a:solidFill>
                    <a:prstClr val="black">
                      <a:alpha val="20000"/>
                    </a:prstClr>
                  </a:solidFill>
                </a:ln>
                <a:solidFill>
                  <a:srgbClr val="000000"/>
                </a:solidFill>
                <a:latin typeface="NOVA Bold"/>
                <a:ea typeface="NOVA Bold"/>
                <a:cs typeface="Arial" pitchFamily="34" charset="0"/>
              </a:rPr>
              <a:t>건이 개최 되었으며</a:t>
            </a:r>
            <a:r>
              <a:rPr lang="en-US" altLang="ko-KR" sz="1600" spc="100">
                <a:ln>
                  <a:solidFill>
                    <a:prstClr val="black">
                      <a:alpha val="20000"/>
                    </a:prstClr>
                  </a:solidFill>
                </a:ln>
                <a:solidFill>
                  <a:srgbClr val="000000"/>
                </a:solidFill>
                <a:latin typeface="NOVA Bold"/>
                <a:ea typeface="NOVA Bold"/>
                <a:cs typeface="Arial" pitchFamily="34" charset="0"/>
              </a:rPr>
              <a:t>, ’15</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10</a:t>
            </a:r>
            <a:r>
              <a:rPr lang="ko-KR" altLang="en-US" sz="1600" spc="100">
                <a:ln>
                  <a:solidFill>
                    <a:prstClr val="black">
                      <a:alpha val="20000"/>
                    </a:prstClr>
                  </a:solidFill>
                </a:ln>
                <a:solidFill>
                  <a:srgbClr val="000000"/>
                </a:solidFill>
                <a:latin typeface="NOVA Bold"/>
                <a:ea typeface="NOVA Bold"/>
                <a:cs typeface="Arial" pitchFamily="34" charset="0"/>
              </a:rPr>
              <a:t>월에 개최된 축제가 </a:t>
            </a:r>
            <a:r>
              <a:rPr lang="en-US" altLang="ko-KR" sz="1600" spc="100">
                <a:ln>
                  <a:solidFill>
                    <a:prstClr val="black">
                      <a:alpha val="20000"/>
                    </a:prstClr>
                  </a:solidFill>
                </a:ln>
                <a:solidFill>
                  <a:srgbClr val="000000"/>
                </a:solidFill>
                <a:latin typeface="NOVA Bold"/>
                <a:ea typeface="NOVA Bold"/>
                <a:cs typeface="Arial" pitchFamily="34" charset="0"/>
              </a:rPr>
              <a:t>12</a:t>
            </a:r>
            <a:r>
              <a:rPr lang="ko-KR" altLang="en-US" sz="1600" spc="100">
                <a:ln>
                  <a:solidFill>
                    <a:prstClr val="black">
                      <a:alpha val="20000"/>
                    </a:prstClr>
                  </a:solidFill>
                </a:ln>
                <a:solidFill>
                  <a:srgbClr val="000000"/>
                </a:solidFill>
                <a:latin typeface="NOVA Bold"/>
                <a:ea typeface="NOVA Bold"/>
                <a:cs typeface="Arial" pitchFamily="34" charset="0"/>
              </a:rPr>
              <a:t>건으로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그 중 행사기간이 중복된 축제가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건에 달해 축제 중복이 </a:t>
            </a:r>
            <a:r>
              <a:rPr lang="en-US" altLang="ko-KR" sz="1600" spc="100">
                <a:ln>
                  <a:solidFill>
                    <a:prstClr val="black">
                      <a:alpha val="20000"/>
                    </a:prstClr>
                  </a:solidFill>
                </a:ln>
                <a:solidFill>
                  <a:srgbClr val="000000"/>
                </a:solidFill>
                <a:latin typeface="NOVA Bold"/>
                <a:ea typeface="NOVA Bold"/>
                <a:cs typeface="Arial" pitchFamily="34" charset="0"/>
              </a:rPr>
              <a:t>10</a:t>
            </a:r>
            <a:r>
              <a:rPr lang="ko-KR" altLang="en-US" sz="1600" spc="100">
                <a:ln>
                  <a:solidFill>
                    <a:prstClr val="black">
                      <a:alpha val="20000"/>
                    </a:prstClr>
                  </a:solidFill>
                </a:ln>
                <a:solidFill>
                  <a:srgbClr val="000000"/>
                </a:solidFill>
                <a:latin typeface="NOVA Bold"/>
                <a:ea typeface="NOVA Bold"/>
                <a:cs typeface="Arial" pitchFamily="34" charset="0"/>
              </a:rPr>
              <a:t>월에 집중됨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2" name="직선 연결선 21"/>
          <p:cNvCxnSpPr/>
          <p:nvPr/>
        </p:nvCxnSpPr>
        <p:spPr>
          <a:xfrm>
            <a:off x="287524" y="244482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523" y="2116590"/>
            <a:ext cx="849694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’14</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’15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상세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I</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3" name="표 12"/>
          <p:cNvGraphicFramePr>
            <a:graphicFrameLocks noGrp="1"/>
          </p:cNvGraphicFramePr>
          <p:nvPr>
            <p:extLst>
              <p:ext uri="{D42A27DB-BD31-4B8C-83A1-F6EECF244321}">
                <p14:modId xmlns:p14="http://schemas.microsoft.com/office/powerpoint/2010/main" val="3580111424"/>
              </p:ext>
            </p:extLst>
          </p:nvPr>
        </p:nvGraphicFramePr>
        <p:xfrm>
          <a:off x="323528" y="2588839"/>
          <a:ext cx="8460940" cy="3771733"/>
        </p:xfrm>
        <a:graphic>
          <a:graphicData uri="http://schemas.openxmlformats.org/drawingml/2006/table">
            <a:tbl>
              <a:tblPr/>
              <a:tblGrid>
                <a:gridCol w="432048"/>
                <a:gridCol w="3636404"/>
                <a:gridCol w="1980220"/>
                <a:gridCol w="2412268"/>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축제명</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 장소</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a:solidFill>
                            <a:srgbClr val="000000"/>
                          </a:solidFill>
                          <a:latin typeface="+mn-ea"/>
                          <a:ea typeface="+mn-ea"/>
                        </a:rPr>
                        <a:t>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김녕</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월정 지질트레일 길 열림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2014.10.25 ~ 10.25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김녕어울림센터 및 김녕리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월정리</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a:solidFill>
                            <a:srgbClr val="000000"/>
                          </a:solidFill>
                          <a:latin typeface="+mn-ea"/>
                          <a:ea typeface="+mn-ea"/>
                        </a:rPr>
                        <a:t>2</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전통문화 </a:t>
                      </a:r>
                      <a:r>
                        <a:rPr lang="en-US" altLang="ko-KR" sz="1200" b="0" i="0" u="none" strike="noStrike" smtClean="0">
                          <a:solidFill>
                            <a:srgbClr val="000000"/>
                          </a:solidFill>
                          <a:latin typeface="+mn-ea"/>
                          <a:ea typeface="+mn-ea"/>
                        </a:rPr>
                        <a:t>EXPO 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2015.1.17 ~ 1.18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제주국제컨벤션센터</a:t>
                      </a:r>
                      <a:r>
                        <a:rPr lang="en-US" altLang="ko-KR" sz="1200" b="0" i="0" u="none" strike="noStrike" smtClean="0">
                          <a:solidFill>
                            <a:srgbClr val="000000"/>
                          </a:solidFill>
                          <a:latin typeface="+mn-ea"/>
                          <a:ea typeface="+mn-ea"/>
                        </a:rPr>
                        <a:t>(ICC</a:t>
                      </a:r>
                      <a:r>
                        <a:rPr lang="ko-KR" altLang="en-US" sz="1200" b="0" i="0" u="none" strike="noStrike" smtClean="0">
                          <a:solidFill>
                            <a:srgbClr val="000000"/>
                          </a:solidFill>
                          <a:latin typeface="+mn-ea"/>
                          <a:ea typeface="+mn-ea"/>
                        </a:rPr>
                        <a:t>제주</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a:solidFill>
                            <a:srgbClr val="000000"/>
                          </a:solidFill>
                          <a:latin typeface="+mn-ea"/>
                          <a:ea typeface="+mn-ea"/>
                        </a:rPr>
                        <a:t>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서사라문화거리축제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2015.3.28 ~ 3.29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 전농로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우도 섬축제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2015.4.17 ~ 4.19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우도천진항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성산 오조 지질트레일 길열림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2015.4.26 ~ 4.26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오조 해녀의 집 부근</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산지천 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2015.9.4 ~ 9.6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용진교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북성교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7</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 해녀축제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2015.10.2 ~ 10.4</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 구좌읍 해녀박물관 및 해안</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8</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서귀포 칠십리축제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FF0000"/>
                          </a:solidFill>
                          <a:latin typeface="+mn-ea"/>
                          <a:ea typeface="+mn-ea"/>
                        </a:rPr>
                        <a:t>2015.10.2 ~ 10.4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서귀포 자구리공원 일원</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9</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제주프린지페스티벌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2015.10.2 ~ 10.11</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제주시 삼도</a:t>
                      </a:r>
                      <a:r>
                        <a:rPr lang="en-US" altLang="ko-KR" sz="1200" b="0" i="0" u="none" strike="noStrike" smtClean="0">
                          <a:solidFill>
                            <a:srgbClr val="FF0000"/>
                          </a:solidFill>
                          <a:latin typeface="+mn-ea"/>
                          <a:ea typeface="+mn-ea"/>
                        </a:rPr>
                        <a:t>2</a:t>
                      </a:r>
                      <a:r>
                        <a:rPr lang="ko-KR" altLang="en-US" sz="1200" b="0" i="0" u="none" strike="noStrike" smtClean="0">
                          <a:solidFill>
                            <a:srgbClr val="FF0000"/>
                          </a:solidFill>
                          <a:latin typeface="+mn-ea"/>
                          <a:ea typeface="+mn-ea"/>
                        </a:rPr>
                        <a:t>동 문화의거리 일대</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10</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 </a:t>
                      </a:r>
                      <a:r>
                        <a:rPr lang="en-US" altLang="ko-KR" sz="1200" b="0" i="0" u="none" strike="noStrike" smtClean="0">
                          <a:solidFill>
                            <a:srgbClr val="FF0000"/>
                          </a:solidFill>
                          <a:latin typeface="+mn-ea"/>
                          <a:ea typeface="+mn-ea"/>
                        </a:rPr>
                        <a:t>54</a:t>
                      </a:r>
                      <a:r>
                        <a:rPr lang="ko-KR" altLang="en-US" sz="1200" b="0" i="0" u="none" strike="noStrike" smtClean="0">
                          <a:solidFill>
                            <a:srgbClr val="FF0000"/>
                          </a:solidFill>
                          <a:latin typeface="+mn-ea"/>
                          <a:ea typeface="+mn-ea"/>
                        </a:rPr>
                        <a:t>회 탐라문화제</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2015.10.7 ~ 10.11</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제주시 건입동 탑동광장</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11</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덕수리전통민속재현축제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2015.10.10 ~ 10.11</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 서귀포시 덕수리민속공연장</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12</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대정고을추사문화예술제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FF0000"/>
                          </a:solidFill>
                          <a:latin typeface="+mn-ea"/>
                          <a:ea typeface="+mn-ea"/>
                        </a:rPr>
                        <a:t>2015.10.10 ~ 10.11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 서귀포시 추사유배지 일원</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13</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정의고을 전통민속재현축제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FF0000"/>
                          </a:solidFill>
                          <a:latin typeface="+mn-ea"/>
                          <a:ea typeface="+mn-ea"/>
                        </a:rPr>
                        <a:t>2015.10.10 ~ 10.11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성읍민속마을 남문광장</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TextBox 14"/>
          <p:cNvSpPr txBox="1"/>
          <p:nvPr/>
        </p:nvSpPr>
        <p:spPr>
          <a:xfrm>
            <a:off x="323528" y="6422849"/>
            <a:ext cx="637270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한국관광공사 대한민국 구석구석 사이트 </a:t>
            </a:r>
            <a:r>
              <a:rPr lang="en-US" altLang="ko-KR" sz="1000">
                <a:solidFill>
                  <a:srgbClr val="000000"/>
                </a:solidFill>
                <a:cs typeface="Arial Narrow" pitchFamily="34" charset="0"/>
              </a:rPr>
              <a:t>(korean.visitkorea.or.kr) </a:t>
            </a:r>
            <a:r>
              <a:rPr lang="ko-KR" altLang="en-US" sz="1000">
                <a:solidFill>
                  <a:srgbClr val="000000"/>
                </a:solidFill>
                <a:cs typeface="Arial Narrow" pitchFamily="34" charset="0"/>
              </a:rPr>
              <a:t>및 제주도청 자료 기준</a:t>
            </a:r>
          </a:p>
        </p:txBody>
      </p:sp>
    </p:spTree>
    <p:extLst>
      <p:ext uri="{BB962C8B-B14F-4D97-AF65-F5344CB8AC3E}">
        <p14:creationId xmlns:p14="http://schemas.microsoft.com/office/powerpoint/2010/main" val="65286801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국화축제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738972471"/>
              </p:ext>
            </p:extLst>
          </p:nvPr>
        </p:nvGraphicFramePr>
        <p:xfrm>
          <a:off x="3599892" y="2587888"/>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2015.11.1~ 11.15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국화로 만든 대형 국화꽃 탑을 비롯하여 다륜대작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현애국</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목부작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석부작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분재국화 등 아름다운 국화를 감상할 수 있는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사진촬영대회</a:t>
                      </a:r>
                      <a:r>
                        <a:rPr lang="en-US" altLang="ko-KR" sz="1200" b="0" i="0" u="none" strike="noStrike" smtClean="0">
                          <a:solidFill>
                            <a:srgbClr val="000000"/>
                          </a:solidFill>
                          <a:latin typeface="+mn-ea"/>
                          <a:ea typeface="+mn-ea"/>
                        </a:rPr>
                        <a:t>, SNS</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등록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09600" y="340475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79653628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24,392,549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24,390,656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21,715,247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1,893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2,677,302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30%,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12%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85467723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국화축제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443004737"/>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565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5697" y="2528901"/>
            <a:ext cx="6222528"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학원 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문화취미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학원 비중 증가</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모든 거리 구간별로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모든 거리 구간별로 감소 또는 정체</a:t>
            </a:r>
            <a:endParaRPr lang="en-US" altLang="ko-KR" sz="1200" kern="0" spc="-60">
              <a:solidFill>
                <a:srgbClr val="000000"/>
              </a:solidFill>
            </a:endParaRPr>
          </a:p>
        </p:txBody>
      </p:sp>
      <p:sp>
        <p:nvSpPr>
          <p:cNvPr id="19" name="직사각형 18"/>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 비중이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전 거리 구간별로 거래건수가 증가되지 않아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14740038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추자도 참굴비 대축제 </a:t>
            </a:r>
            <a:r>
              <a:rPr lang="en-US" altLang="ko-KR" smtClean="0"/>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853445703"/>
              </p:ext>
            </p:extLst>
          </p:nvPr>
        </p:nvGraphicFramePr>
        <p:xfrm>
          <a:off x="3599892" y="2587888"/>
          <a:ext cx="5220580" cy="173404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2015.11.7 ~ 11.8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추자면 대서리</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추자항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추자면 축제추진위원회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추자도의 진면목을 알리고</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풍어를 기원하는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어선 퍼레이드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난타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불꽃놀이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행상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사진전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안전조업 깃발전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무료 시식회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가족낚시대회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참조기 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맨손 고기잡이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193662" y="244440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59127874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4,012,540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3,058,863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2,237,946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953,677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1,774,594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136%,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79%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73%,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75206661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a:t>
            </a:r>
            <a:r>
              <a:rPr lang="ko-KR" altLang="en-US" smtClean="0"/>
              <a:t>추자도 참굴비 대축제 </a:t>
            </a:r>
            <a:r>
              <a:rPr lang="en-US" altLang="ko-KR" smtClean="0"/>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7744738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66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음식료품 비중</a:t>
            </a:r>
            <a:r>
              <a:rPr lang="en-US" altLang="ko-KR" sz="1200" kern="0" spc="-60">
                <a:solidFill>
                  <a:srgbClr val="000000"/>
                </a:solidFill>
              </a:rPr>
              <a:t> </a:t>
            </a:r>
            <a:r>
              <a:rPr lang="ko-KR" altLang="en-US" sz="1200" kern="0" spc="-60">
                <a:solidFill>
                  <a:srgbClr val="000000"/>
                </a:solidFill>
              </a:rPr>
              <a:t>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a:t>
            </a:r>
            <a:r>
              <a:rPr lang="en-US" altLang="ko-KR" sz="1200" kern="0" spc="-60">
                <a:solidFill>
                  <a:srgbClr val="000000"/>
                </a:solidFill>
              </a:rPr>
              <a:t> </a:t>
            </a:r>
            <a:r>
              <a:rPr lang="ko-KR" altLang="en-US" sz="1200" kern="0" spc="-60">
                <a:solidFill>
                  <a:srgbClr val="000000"/>
                </a:solidFill>
              </a:rPr>
              <a:t>전주대비 모두 학원</a:t>
            </a:r>
            <a:r>
              <a:rPr lang="en-US" altLang="ko-KR" sz="1200" kern="0" spc="-60">
                <a:solidFill>
                  <a:srgbClr val="000000"/>
                </a:solidFill>
              </a:rPr>
              <a:t>, </a:t>
            </a:r>
            <a:r>
              <a:rPr lang="ko-KR" altLang="en-US" sz="1200" kern="0" spc="-60">
                <a:solidFill>
                  <a:srgbClr val="000000"/>
                </a:solidFill>
              </a:rPr>
              <a:t>연료판매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모서리가 둥근 직사각형 15"/>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en-US" altLang="ko-KR" sz="1200" kern="0" spc="-60">
                <a:solidFill>
                  <a:srgbClr val="000000"/>
                </a:solidFill>
              </a:rPr>
              <a:t>1~5km </a:t>
            </a:r>
            <a:r>
              <a:rPr lang="ko-KR" altLang="en-US" sz="1200" kern="0" spc="-60">
                <a:solidFill>
                  <a:srgbClr val="000000"/>
                </a:solidFill>
              </a:rPr>
              <a:t>내 거래가 거의 없음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전년대비 전주대비 </a:t>
            </a:r>
            <a:r>
              <a:rPr lang="en-US" altLang="ko-KR" sz="1200" kern="0" spc="-60">
                <a:solidFill>
                  <a:srgbClr val="000000"/>
                </a:solidFill>
              </a:rPr>
              <a:t>1Km</a:t>
            </a:r>
            <a:r>
              <a:rPr lang="ko-KR" altLang="en-US" sz="1200" kern="0" spc="-60">
                <a:solidFill>
                  <a:srgbClr val="000000"/>
                </a:solidFill>
              </a:rPr>
              <a:t>이내 거래건수 모두 증가</a:t>
            </a:r>
            <a:endParaRPr lang="en-US" altLang="ko-KR" sz="1200" kern="0" spc="-60">
              <a:solidFill>
                <a:srgbClr val="000000"/>
              </a:solidFill>
            </a:endParaRPr>
          </a:p>
        </p:txBody>
      </p:sp>
      <p:sp>
        <p:nvSpPr>
          <p:cNvPr id="18" name="직사각형 17"/>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 비중이 감소되며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증가되어 축제로 인한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67481884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최남단방어축제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817089280"/>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2015.11.12 ~ 11.15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대정읍 하모리 </a:t>
                      </a:r>
                      <a:r>
                        <a:rPr lang="en-US" altLang="ko-KR" sz="1200" b="0" i="0" u="none" strike="noStrike" smtClean="0">
                          <a:solidFill>
                            <a:srgbClr val="000000"/>
                          </a:solidFill>
                          <a:latin typeface="+mn-ea"/>
                          <a:ea typeface="+mn-ea"/>
                        </a:rPr>
                        <a:t>1067-3,</a:t>
                      </a:r>
                    </a:p>
                    <a:p>
                      <a:pPr algn="l" rtl="0" fontAlgn="ctr"/>
                      <a:r>
                        <a:rPr lang="ko-KR" altLang="en-US" sz="1200" b="0" i="0" u="none" strike="noStrike" smtClean="0">
                          <a:solidFill>
                            <a:srgbClr val="000000"/>
                          </a:solidFill>
                          <a:latin typeface="+mn-ea"/>
                          <a:ea typeface="+mn-ea"/>
                        </a:rPr>
                        <a:t>제주 모슬포항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최남단방어축제위원회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제주의 대표적 해양문화축제로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매년 </a:t>
                      </a:r>
                      <a:r>
                        <a:rPr lang="en-US" altLang="ko-KR" sz="1200" b="0" i="0" u="none" strike="noStrike" smtClean="0">
                          <a:solidFill>
                            <a:srgbClr val="000000"/>
                          </a:solidFill>
                          <a:latin typeface="+mn-ea"/>
                          <a:ea typeface="+mn-ea"/>
                        </a:rPr>
                        <a:t>11</a:t>
                      </a:r>
                      <a:r>
                        <a:rPr lang="ko-KR" altLang="en-US" sz="1200" b="0" i="0" u="none" strike="noStrike" smtClean="0">
                          <a:solidFill>
                            <a:srgbClr val="000000"/>
                          </a:solidFill>
                          <a:latin typeface="+mn-ea"/>
                          <a:ea typeface="+mn-ea"/>
                        </a:rPr>
                        <a:t>월 제주바다의 대명사인 방어를 테마로 한 특산물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풍어제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불꽃놀이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빙어 맨손잡기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빙어낚시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페이스페인팅</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회포장센터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레이싱카 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가훈써주기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족구대회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09600" y="4038073"/>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69344761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58,837,616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48,150,065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37,789,677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10,687,551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21,047,939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83%,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56%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41%,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22%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99997073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최남단방어축제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831862247"/>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1,256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769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28692"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학원 비중</a:t>
            </a:r>
            <a:r>
              <a:rPr lang="en-US" altLang="ko-KR" sz="1200" kern="0" spc="-60">
                <a:solidFill>
                  <a:srgbClr val="000000"/>
                </a:solidFill>
              </a:rPr>
              <a:t> </a:t>
            </a:r>
            <a:r>
              <a:rPr lang="ko-KR" altLang="en-US" sz="1200" kern="0" spc="-60">
                <a:solidFill>
                  <a:srgbClr val="000000"/>
                </a:solidFill>
              </a:rPr>
              <a:t>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a:t>
            </a:r>
            <a:r>
              <a:rPr lang="en-US" altLang="ko-KR" sz="1200" kern="0" spc="-60">
                <a:solidFill>
                  <a:srgbClr val="000000"/>
                </a:solidFill>
              </a:rPr>
              <a:t> </a:t>
            </a:r>
            <a:r>
              <a:rPr lang="ko-KR" altLang="en-US" sz="1200" kern="0" spc="-60">
                <a:solidFill>
                  <a:srgbClr val="000000"/>
                </a:solidFill>
              </a:rPr>
              <a:t>전주대비 모두 유통업 영리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모서리가 둥근 직사각형 15"/>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유통업영리가 감소되어 효과 판단이 어렵지만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9" name="모서리가 둥근 직사각형 18"/>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Tree>
    <p:extLst>
      <p:ext uri="{BB962C8B-B14F-4D97-AF65-F5344CB8AC3E}">
        <p14:creationId xmlns:p14="http://schemas.microsoft.com/office/powerpoint/2010/main" val="12867047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제주성산일출축제</a:t>
            </a:r>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827167986"/>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2015.12.30 ~ 2016.1.1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성산읍 일출로 </a:t>
                      </a:r>
                      <a:r>
                        <a:rPr lang="en-US" altLang="ko-KR" sz="1200" b="0" i="0" u="none" strike="noStrike" smtClean="0">
                          <a:solidFill>
                            <a:srgbClr val="000000"/>
                          </a:solidFill>
                          <a:latin typeface="+mn-ea"/>
                          <a:ea typeface="+mn-ea"/>
                        </a:rPr>
                        <a:t>284-12 (</a:t>
                      </a:r>
                      <a:r>
                        <a:rPr lang="ko-KR" altLang="en-US" sz="1200" b="0" i="0" u="none" strike="noStrike" smtClean="0">
                          <a:solidFill>
                            <a:srgbClr val="000000"/>
                          </a:solidFill>
                          <a:latin typeface="+mn-ea"/>
                          <a:ea typeface="+mn-ea"/>
                        </a:rPr>
                        <a:t>성산읍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서귀포시 성산일출봉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상산일출축제위원회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성산일출축제집행위원회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새해 첫날 맞이하는 세계문화유산인 일출제는 성산일출봉의 자연적 가치와 풍경을 재조명하고 이를 널리 알리고자 하는 자연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지질트레일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한마당축제 및 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문화동아리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희망 퍼레이드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달집태우기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불꽃놀이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금줄커팅</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일출기원제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3087951" y="302831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82003015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90,802,997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72,306,531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66,112,312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18,496,467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24,690,685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78%,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39%,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26%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58265784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제주성산일출축제</a:t>
            </a:r>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26209371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920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87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5481" y="2528901"/>
            <a:ext cx="6248747"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유통업비영리</a:t>
            </a:r>
            <a:r>
              <a:rPr lang="en-US" altLang="ko-KR" sz="1200" kern="0" spc="-60">
                <a:solidFill>
                  <a:srgbClr val="000000"/>
                </a:solidFill>
              </a:rPr>
              <a:t>, </a:t>
            </a:r>
            <a:r>
              <a:rPr lang="ko-KR" altLang="en-US" sz="1200" kern="0" spc="-60">
                <a:solidFill>
                  <a:srgbClr val="000000"/>
                </a:solidFill>
              </a:rPr>
              <a:t>연료판매 비중 증가</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유통업비영리 비중이 증가되며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60814678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수선화축제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73721745"/>
              </p:ext>
            </p:extLst>
          </p:nvPr>
        </p:nvGraphicFramePr>
        <p:xfrm>
          <a:off x="3599892" y="2587888"/>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2016.1.1 ~ 1.31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en-US" altLang="ko-KR" sz="1200" b="0" i="0" u="none" strike="noStrike" smtClean="0">
                          <a:solidFill>
                            <a:srgbClr val="000000"/>
                          </a:solidFill>
                          <a:latin typeface="+mn-ea"/>
                          <a:ea typeface="+mn-ea"/>
                        </a:rPr>
                        <a:t>50</a:t>
                      </a:r>
                      <a:r>
                        <a:rPr lang="ko-KR" altLang="en-US" sz="1200" b="0" i="0" u="none" strike="noStrike" smtClean="0">
                          <a:solidFill>
                            <a:srgbClr val="000000"/>
                          </a:solidFill>
                          <a:latin typeface="+mn-ea"/>
                          <a:ea typeface="+mn-ea"/>
                        </a:rPr>
                        <a:t>만 송이에 달하는 금잔옥대 수선화와 제주수선화를 알리는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아열대식물원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제주석분재원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재암민속마을</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592053" y="340475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45943130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-151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-150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22,749,740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24,950,259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24,046,752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-2,200,518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-1,297,011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23%,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-35%,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80458791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한림공원 수선화축제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49467085"/>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974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학원</a:t>
            </a:r>
            <a:r>
              <a:rPr lang="en-US" altLang="ko-KR" sz="1200" kern="0" spc="-60">
                <a:solidFill>
                  <a:srgbClr val="000000"/>
                </a:solidFill>
              </a:rPr>
              <a:t>, </a:t>
            </a:r>
            <a:r>
              <a:rPr lang="ko-KR" altLang="en-US" sz="1200" kern="0" spc="-60">
                <a:solidFill>
                  <a:srgbClr val="000000"/>
                </a:solidFill>
              </a:rPr>
              <a:t>농업</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비중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 비중이 감소되며</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전주대비 거래가 감소되어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전주대비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92825647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a:t>’14</a:t>
            </a:r>
            <a:r>
              <a:rPr lang="ko-KR" altLang="en-US"/>
              <a:t>년 </a:t>
            </a:r>
            <a:r>
              <a:rPr lang="en-US" altLang="ko-KR"/>
              <a:t>~ ’15</a:t>
            </a:r>
            <a:r>
              <a:rPr lang="ko-KR" altLang="en-US"/>
              <a:t>년 축제 현황</a:t>
            </a:r>
          </a:p>
        </p:txBody>
      </p:sp>
      <p:sp>
        <p:nvSpPr>
          <p:cNvPr id="3" name="제목 2"/>
          <p:cNvSpPr>
            <a:spLocks noGrp="1"/>
          </p:cNvSpPr>
          <p:nvPr>
            <p:ph type="title"/>
          </p:nvPr>
        </p:nvSpPr>
        <p:spPr>
          <a:xfrm>
            <a:off x="226706" y="188640"/>
            <a:ext cx="8136880" cy="274859"/>
          </a:xfrm>
        </p:spPr>
        <p:txBody>
          <a:bodyPr/>
          <a:lstStyle/>
          <a:p>
            <a:r>
              <a:rPr lang="ko-KR" altLang="en-US" smtClean="0"/>
              <a:t>      년도별 </a:t>
            </a:r>
            <a:r>
              <a:rPr lang="ko-KR" altLang="en-US"/>
              <a:t>지역별 축제 현황</a:t>
            </a:r>
          </a:p>
        </p:txBody>
      </p:sp>
      <p:sp>
        <p:nvSpPr>
          <p:cNvPr id="32" name="직사각형 3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’14~’15</a:t>
            </a:r>
            <a:r>
              <a:rPr lang="ko-KR" altLang="en-US" sz="1600" spc="100">
                <a:ln>
                  <a:solidFill>
                    <a:prstClr val="black">
                      <a:alpha val="20000"/>
                    </a:prstClr>
                  </a:solidFill>
                </a:ln>
                <a:solidFill>
                  <a:srgbClr val="000000"/>
                </a:solidFill>
                <a:latin typeface="NOVA Bold"/>
                <a:ea typeface="NOVA Bold"/>
                <a:cs typeface="Arial" pitchFamily="34" charset="0"/>
              </a:rPr>
              <a:t>년 축제 중 행사기간이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일인 축제가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(14%), 2</a:t>
            </a:r>
            <a:r>
              <a:rPr lang="ko-KR" altLang="en-US" sz="1600" spc="100">
                <a:ln>
                  <a:solidFill>
                    <a:prstClr val="black">
                      <a:alpha val="20000"/>
                    </a:prstClr>
                  </a:solidFill>
                </a:ln>
                <a:solidFill>
                  <a:srgbClr val="000000"/>
                </a:solidFill>
                <a:latin typeface="NOVA Bold"/>
                <a:ea typeface="NOVA Bold"/>
                <a:cs typeface="Arial" pitchFamily="34" charset="0"/>
              </a:rPr>
              <a:t>일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(36%), 3</a:t>
            </a:r>
            <a:r>
              <a:rPr lang="ko-KR" altLang="en-US" sz="1600" spc="100">
                <a:ln>
                  <a:solidFill>
                    <a:prstClr val="black">
                      <a:alpha val="20000"/>
                    </a:prstClr>
                  </a:solidFill>
                </a:ln>
                <a:solidFill>
                  <a:srgbClr val="000000"/>
                </a:solidFill>
                <a:latin typeface="NOVA Bold"/>
                <a:ea typeface="NOVA Bold"/>
                <a:cs typeface="Arial" pitchFamily="34" charset="0"/>
              </a:rPr>
              <a:t>일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(27%)</a:t>
            </a:r>
            <a:r>
              <a:rPr lang="ko-KR" altLang="en-US" sz="1600" spc="100">
                <a:ln>
                  <a:solidFill>
                    <a:prstClr val="black">
                      <a:alpha val="20000"/>
                    </a:prstClr>
                  </a:solidFill>
                </a:ln>
                <a:solidFill>
                  <a:srgbClr val="000000"/>
                </a:solidFill>
                <a:latin typeface="NOVA Bold"/>
                <a:ea typeface="NOVA Bold"/>
                <a:cs typeface="Arial" pitchFamily="34" charset="0"/>
              </a:rPr>
              <a:t>로 행사기간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일 이내 축제가 전체 </a:t>
            </a:r>
            <a:r>
              <a:rPr lang="en-US" altLang="ko-KR" sz="1600" spc="100">
                <a:ln>
                  <a:solidFill>
                    <a:prstClr val="black">
                      <a:alpha val="20000"/>
                    </a:prstClr>
                  </a:solidFill>
                </a:ln>
                <a:solidFill>
                  <a:srgbClr val="000000"/>
                </a:solidFill>
                <a:latin typeface="NOVA Bold"/>
                <a:ea typeface="NOVA Bold"/>
                <a:cs typeface="Arial" pitchFamily="34" charset="0"/>
              </a:rPr>
              <a:t>77%</a:t>
            </a:r>
            <a:r>
              <a:rPr lang="ko-KR" altLang="en-US" sz="1600" spc="100">
                <a:ln>
                  <a:solidFill>
                    <a:prstClr val="black">
                      <a:alpha val="20000"/>
                    </a:prstClr>
                  </a:solidFill>
                </a:ln>
                <a:solidFill>
                  <a:srgbClr val="000000"/>
                </a:solidFill>
                <a:latin typeface="NOVA Bold"/>
                <a:ea typeface="NOVA Bold"/>
                <a:cs typeface="Arial" pitchFamily="34" charset="0"/>
              </a:rPr>
              <a:t>를 차지함 </a:t>
            </a:r>
            <a:endParaRPr lang="en-US" altLang="ko-KR" sz="1400" spc="100">
              <a:ln>
                <a:solidFill>
                  <a:prstClr val="black">
                    <a:alpha val="20000"/>
                  </a:prstClr>
                </a:solidFill>
              </a:ln>
              <a:solidFill>
                <a:srgbClr val="000000"/>
              </a:solidFill>
              <a:cs typeface="Arial" pitchFamily="34" charset="0"/>
            </a:endParaRP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2" name="직선 연결선 21"/>
          <p:cNvCxnSpPr/>
          <p:nvPr/>
        </p:nvCxnSpPr>
        <p:spPr>
          <a:xfrm>
            <a:off x="287524" y="2452176"/>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523" y="2123943"/>
            <a:ext cx="849694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’14</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’15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상세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II</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3" name="표 12"/>
          <p:cNvGraphicFramePr>
            <a:graphicFrameLocks noGrp="1"/>
          </p:cNvGraphicFramePr>
          <p:nvPr>
            <p:extLst>
              <p:ext uri="{D42A27DB-BD31-4B8C-83A1-F6EECF244321}">
                <p14:modId xmlns:p14="http://schemas.microsoft.com/office/powerpoint/2010/main" val="3602545132"/>
              </p:ext>
            </p:extLst>
          </p:nvPr>
        </p:nvGraphicFramePr>
        <p:xfrm>
          <a:off x="323528" y="2596192"/>
          <a:ext cx="8460940" cy="2695285"/>
        </p:xfrm>
        <a:graphic>
          <a:graphicData uri="http://schemas.openxmlformats.org/drawingml/2006/table">
            <a:tbl>
              <a:tblPr/>
              <a:tblGrid>
                <a:gridCol w="432048"/>
                <a:gridCol w="3636404"/>
                <a:gridCol w="1980220"/>
                <a:gridCol w="2412268"/>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축제명</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 장소</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9112">
                <a:tc>
                  <a:txBody>
                    <a:bodyPr/>
                    <a:lstStyle/>
                    <a:p>
                      <a:pPr algn="ctr" rtl="0" fontAlgn="ctr"/>
                      <a:r>
                        <a:rPr lang="en-US" altLang="ko-KR" sz="1200" b="0" i="0" u="none" strike="noStrike" smtClean="0">
                          <a:solidFill>
                            <a:srgbClr val="000000"/>
                          </a:solidFill>
                          <a:latin typeface="+mn-ea"/>
                          <a:ea typeface="+mn-ea"/>
                        </a:rPr>
                        <a:t>14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제주마</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馬</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2015.10.16 ~ 10.18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제주시 </a:t>
                      </a:r>
                      <a:r>
                        <a:rPr lang="en-US" altLang="ko-KR" sz="1200" b="0" i="0" u="none" strike="noStrike" smtClean="0">
                          <a:solidFill>
                            <a:srgbClr val="000000"/>
                          </a:solidFill>
                          <a:latin typeface="+mn-ea"/>
                          <a:ea typeface="+mn-ea"/>
                        </a:rPr>
                        <a:t>KRA</a:t>
                      </a:r>
                      <a:r>
                        <a:rPr lang="ko-KR" altLang="en-US" sz="1200" b="0" i="0" u="none" strike="noStrike" smtClean="0">
                          <a:solidFill>
                            <a:srgbClr val="000000"/>
                          </a:solidFill>
                          <a:latin typeface="+mn-ea"/>
                          <a:ea typeface="+mn-ea"/>
                        </a:rPr>
                        <a:t>제주경마장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15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가을을 만나다 </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참살이 잔디밭 미니 콘서트</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2015.10.17 ~ 10.17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명도암 참살이 체험 마을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혼인지축제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2015.10.24</a:t>
                      </a:r>
                      <a:r>
                        <a:rPr lang="en-US" altLang="ko-KR" sz="1200" b="0" i="0" u="none" strike="noStrike" baseline="0" smtClean="0">
                          <a:solidFill>
                            <a:srgbClr val="000000"/>
                          </a:solidFill>
                          <a:latin typeface="+mn-ea"/>
                          <a:ea typeface="+mn-ea"/>
                        </a:rPr>
                        <a:t> ~ 10.25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서귀포시 혼인지 일대</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제주옹기굴제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2015.10.29 ~ 11.1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고바치노랑굴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제주올레걷기축제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2015.10.30 ~ 10.31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제주올레 </a:t>
                      </a:r>
                      <a:r>
                        <a:rPr lang="en-US" altLang="ko-KR" sz="1200" b="0" i="0" u="none" strike="noStrike" smtClean="0">
                          <a:solidFill>
                            <a:srgbClr val="000000"/>
                          </a:solidFill>
                          <a:latin typeface="+mn-ea"/>
                          <a:ea typeface="+mn-ea"/>
                        </a:rPr>
                        <a:t>20</a:t>
                      </a:r>
                      <a:r>
                        <a:rPr lang="ko-KR" altLang="en-US" sz="1200" b="0" i="0" u="none" strike="noStrike" smtClean="0">
                          <a:solidFill>
                            <a:srgbClr val="000000"/>
                          </a:solidFill>
                          <a:latin typeface="+mn-ea"/>
                          <a:ea typeface="+mn-ea"/>
                        </a:rPr>
                        <a:t>코스</a:t>
                      </a:r>
                      <a:r>
                        <a:rPr lang="en-US" altLang="ko-KR" sz="1200" b="0" i="0" u="none" strike="noStrike" smtClean="0">
                          <a:solidFill>
                            <a:srgbClr val="000000"/>
                          </a:solidFill>
                          <a:latin typeface="+mn-ea"/>
                          <a:ea typeface="+mn-ea"/>
                        </a:rPr>
                        <a:t>, 21</a:t>
                      </a:r>
                      <a:r>
                        <a:rPr lang="ko-KR" altLang="en-US" sz="1200" b="0" i="0" u="none" strike="noStrike" smtClean="0">
                          <a:solidFill>
                            <a:srgbClr val="000000"/>
                          </a:solidFill>
                          <a:latin typeface="+mn-ea"/>
                          <a:ea typeface="+mn-ea"/>
                        </a:rPr>
                        <a:t>코스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한림공원 국화축제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2015.11.1 ~ 11.15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20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추자도 참굴비 대축제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2015.11.7 ~ 11.8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추자면 추자항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21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최남단방어축제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2015.11.12 ~ 11.15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모슬포항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22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제주성산일출축제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2015.12.30 ~ 2016.1.1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서귀포시 성산일출봉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TextBox 9"/>
          <p:cNvSpPr txBox="1"/>
          <p:nvPr/>
        </p:nvSpPr>
        <p:spPr>
          <a:xfrm>
            <a:off x="323528" y="5378733"/>
            <a:ext cx="637270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한국관광공사 대한민국 구석구석 사이트 </a:t>
            </a:r>
            <a:r>
              <a:rPr lang="en-US" altLang="ko-KR" sz="1000">
                <a:solidFill>
                  <a:srgbClr val="000000"/>
                </a:solidFill>
                <a:cs typeface="Arial Narrow" pitchFamily="34" charset="0"/>
              </a:rPr>
              <a:t>(korean.visitkorea.or.kr) </a:t>
            </a:r>
            <a:r>
              <a:rPr lang="ko-KR" altLang="en-US" sz="1000">
                <a:solidFill>
                  <a:srgbClr val="000000"/>
                </a:solidFill>
                <a:cs typeface="Arial Narrow" pitchFamily="34" charset="0"/>
              </a:rPr>
              <a:t>및 제주도청 자료 기준</a:t>
            </a:r>
          </a:p>
        </p:txBody>
      </p:sp>
    </p:spTree>
    <p:extLst>
      <p:ext uri="{BB962C8B-B14F-4D97-AF65-F5344CB8AC3E}">
        <p14:creationId xmlns:p14="http://schemas.microsoft.com/office/powerpoint/2010/main" val="90774191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서귀포 겨울바다펭귄수영대회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758748850"/>
              </p:ext>
            </p:extLst>
          </p:nvPr>
        </p:nvGraphicFramePr>
        <p:xfrm>
          <a:off x="3599892" y="2587888"/>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2016.1.2 ~ 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서귀포시 색달동 </a:t>
                      </a:r>
                      <a:r>
                        <a:rPr lang="en-US" altLang="ko-KR" sz="1200" b="0" i="0" u="none" strike="noStrike" smtClean="0">
                          <a:solidFill>
                            <a:srgbClr val="000000"/>
                          </a:solidFill>
                          <a:latin typeface="+mn-ea"/>
                          <a:ea typeface="+mn-ea"/>
                        </a:rPr>
                        <a:t>2950-3,</a:t>
                      </a:r>
                    </a:p>
                    <a:p>
                      <a:pPr algn="l" rtl="0" fontAlgn="ctr"/>
                      <a:r>
                        <a:rPr lang="ko-KR" altLang="en-US" sz="1200" b="0" i="0" u="none" strike="noStrike" smtClean="0">
                          <a:solidFill>
                            <a:srgbClr val="000000"/>
                          </a:solidFill>
                          <a:latin typeface="+mn-ea"/>
                          <a:ea typeface="+mn-ea"/>
                        </a:rPr>
                        <a:t>중문색달해변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중문해수욕장</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서귀포관광협의회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묵은 해의 흔적을 지우고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희망찬 새해를 설계하는 일종의 극기체험이자 일상과 상식의 틀을 벗어나려는 겨울체험 축제행사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소망기원 풍선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타임캡슐 접수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씨름왕 선발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펭귄 수영대회</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079612" y="396606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048615294"/>
              </p:ext>
            </p:extLst>
          </p:nvPr>
        </p:nvGraphicFramePr>
        <p:xfrm>
          <a:off x="251520" y="5228707"/>
          <a:ext cx="6588732" cy="1080613"/>
        </p:xfrm>
        <a:graphic>
          <a:graphicData uri="http://schemas.openxmlformats.org/drawingml/2006/table">
            <a:tbl>
              <a:tblPr/>
              <a:tblGrid>
                <a:gridCol w="828092"/>
                <a:gridCol w="1188132"/>
                <a:gridCol w="1224136"/>
                <a:gridCol w="1116124"/>
                <a:gridCol w="1044116"/>
                <a:gridCol w="1188132"/>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151,528,254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178,584,510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418,407,378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-27,056,256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-266,879,124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96244"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-64%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35%,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823266"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56753884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서귀포 겨울바다펭귄수영대회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53442854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1,524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-1,010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07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9843" y="2528900"/>
            <a:ext cx="6253689"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숙박업</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유통업영리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숙박업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유통업영리 비중이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 감소되며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일부 거리 구간별 거래가 감소되어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 전년대비 거래건수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1~3km </a:t>
            </a:r>
            <a:r>
              <a:rPr lang="ko-KR" altLang="en-US" sz="1200" kern="0" spc="-60">
                <a:solidFill>
                  <a:srgbClr val="000000"/>
                </a:solidFill>
              </a:rPr>
              <a:t>이내  전주대비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77417935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뮤직아일페스티벌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sp>
        <p:nvSpPr>
          <p:cNvPr id="12" name="직사각형 11"/>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쓸까</a:t>
            </a:r>
            <a:r>
              <a:rPr lang="en-US" altLang="ko-KR" sz="1600" spc="100">
                <a:ln>
                  <a:solidFill>
                    <a:prstClr val="black">
                      <a:alpha val="20000"/>
                    </a:prstClr>
                  </a:solidFill>
                </a:ln>
                <a:solidFill>
                  <a:srgbClr val="000000"/>
                </a:solidFill>
                <a:latin typeface="NOVA Bold"/>
                <a:ea typeface="NOVA Bold"/>
                <a:cs typeface="Arial" pitchFamily="34" charset="0"/>
              </a:rPr>
              <a:t>?</a:t>
            </a:r>
          </a:p>
          <a:p>
            <a:pPr marL="285750" indent="-285750">
              <a:lnSpc>
                <a:spcPct val="130000"/>
              </a:lnSpc>
              <a:buFont typeface="Wingdings"/>
              <a:buChar char="è"/>
            </a:pPr>
            <a:r>
              <a:rPr lang="ko-KR" altLang="en-US" sz="1600" spc="100">
                <a:ln>
                  <a:solidFill>
                    <a:prstClr val="black">
                      <a:alpha val="20000"/>
                    </a:prstClr>
                  </a:solidFill>
                </a:ln>
                <a:solidFill>
                  <a:srgbClr val="000000"/>
                </a:solidFill>
                <a:latin typeface="NOVA Bold"/>
                <a:ea typeface="NOVA Bold"/>
                <a:cs typeface="Arial" pitchFamily="34" charset="0"/>
                <a:sym typeface="Wingdings"/>
              </a:rPr>
              <a:t>비중</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graphicFrame>
        <p:nvGraphicFramePr>
          <p:cNvPr id="19" name="표 18"/>
          <p:cNvGraphicFramePr>
            <a:graphicFrameLocks noGrp="1"/>
          </p:cNvGraphicFramePr>
          <p:nvPr>
            <p:extLst>
              <p:ext uri="{D42A27DB-BD31-4B8C-83A1-F6EECF244321}">
                <p14:modId xmlns:p14="http://schemas.microsoft.com/office/powerpoint/2010/main" val="3049792591"/>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2016.1.22 ~ 1.30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중문관광로</a:t>
                      </a:r>
                      <a:r>
                        <a:rPr lang="en-US" altLang="ko-KR" sz="1200" b="0" i="0" u="none" strike="noStrike" smtClean="0">
                          <a:solidFill>
                            <a:srgbClr val="000000"/>
                          </a:solidFill>
                          <a:latin typeface="+mn-ea"/>
                          <a:ea typeface="+mn-ea"/>
                        </a:rPr>
                        <a:t>72</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75 (</a:t>
                      </a:r>
                      <a:r>
                        <a:rPr lang="ko-KR" altLang="en-US" sz="1200" b="0" i="0" u="none" strike="noStrike" smtClean="0">
                          <a:solidFill>
                            <a:srgbClr val="000000"/>
                          </a:solidFill>
                          <a:latin typeface="+mn-ea"/>
                          <a:ea typeface="+mn-ea"/>
                        </a:rPr>
                        <a:t>색달동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신라호텔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신라호텔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세계 저명 연주자들이 제주의 자연환경을 배경으로 주옥 같은 레퍼토리를 선보이는 새로운 개념의</a:t>
                      </a:r>
                      <a:r>
                        <a:rPr lang="ko-KR" altLang="en-US" sz="1200" b="0" i="0" u="none" strike="noStrike" baseline="0" smtClean="0">
                          <a:solidFill>
                            <a:srgbClr val="000000"/>
                          </a:solidFill>
                          <a:latin typeface="+mn-ea"/>
                          <a:ea typeface="+mn-ea"/>
                        </a:rPr>
                        <a:t> 실내악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음악회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079612" y="3933056"/>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873580472"/>
              </p:ext>
            </p:extLst>
          </p:nvPr>
        </p:nvGraphicFramePr>
        <p:xfrm>
          <a:off x="251520" y="5228707"/>
          <a:ext cx="6516722" cy="1080613"/>
        </p:xfrm>
        <a:graphic>
          <a:graphicData uri="http://schemas.openxmlformats.org/drawingml/2006/table">
            <a:tbl>
              <a:tblPr/>
              <a:tblGrid>
                <a:gridCol w="828092"/>
                <a:gridCol w="1152128"/>
                <a:gridCol w="1188132"/>
                <a:gridCol w="1116124"/>
                <a:gridCol w="1044116"/>
                <a:gridCol w="1188130"/>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-405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-537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263,443,837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224,022,638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539,907,925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39,412,199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-276,464,088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535996" y="5228707"/>
            <a:ext cx="2232248"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-28%,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-51%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-23%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18%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34408225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뮤직아일페스티벌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22494817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-1,379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-326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179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숙박업</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유통업영리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유통업영리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숙박업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숙박업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비중이 감소되며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대부분 거리 구간별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전년대비 전주대비 모두  거래건수 증가하지 않음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39403391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탐라국입춘굿놀이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616118152"/>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2016.2.3 ~ 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관덕로 </a:t>
                      </a:r>
                      <a:r>
                        <a:rPr lang="en-US" altLang="ko-KR" sz="1200" b="0" i="0" u="none" strike="noStrike" smtClean="0">
                          <a:solidFill>
                            <a:srgbClr val="000000"/>
                          </a:solidFill>
                          <a:latin typeface="+mn-ea"/>
                          <a:ea typeface="+mn-ea"/>
                        </a:rPr>
                        <a:t>25 (</a:t>
                      </a:r>
                      <a:r>
                        <a:rPr lang="ko-KR" altLang="en-US" sz="1200" b="0" i="0" u="none" strike="noStrike" smtClean="0">
                          <a:solidFill>
                            <a:srgbClr val="000000"/>
                          </a:solidFill>
                          <a:latin typeface="+mn-ea"/>
                          <a:ea typeface="+mn-ea"/>
                        </a:rPr>
                        <a:t>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제주목관아와 구도심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제주민속예술인총연합</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입춘날 제주시 목관아 일대에서 목사를 비롯한 무당들이 같이 행하던 일종의 굿놀이</a:t>
                      </a:r>
                      <a:r>
                        <a:rPr lang="ko-KR" altLang="en-US" sz="1200" b="0" i="0" u="none" strike="noStrike" baseline="0" smtClean="0">
                          <a:solidFill>
                            <a:srgbClr val="000000"/>
                          </a:solidFill>
                          <a:latin typeface="+mn-ea"/>
                          <a:ea typeface="+mn-ea"/>
                        </a:rPr>
                        <a:t> 축제행사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세경놀이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농경의례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입춘맞이굿</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입춘탈굿놀이</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먹거리마당</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시민참여마당</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입춘장터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85270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088211007"/>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8,315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790,062,310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608,098,713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513,782,912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181,963,597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276,279,397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56%,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54%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37%,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30%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79568401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탐라국입춘굿놀이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259999015"/>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8,315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29,743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24,621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33,213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30,489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23,280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281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2"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유통업영리</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유통업영리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모든 거리 구간에서 거래가 증가되나</a:t>
            </a:r>
            <a:r>
              <a:rPr lang="en-US" altLang="ko-KR" sz="1600" spc="100">
                <a:ln>
                  <a:solidFill>
                    <a:prstClr val="black">
                      <a:alpha val="20000"/>
                    </a:prstClr>
                  </a:solidFill>
                </a:ln>
                <a:solidFill>
                  <a:srgbClr val="000000"/>
                </a:solidFill>
                <a:latin typeface="NOVA Bold"/>
                <a:ea typeface="NOVA Bold"/>
                <a:cs typeface="Arial" pitchFamily="34" charset="0"/>
              </a:rPr>
              <a:t>, 3~5km </a:t>
            </a:r>
            <a:r>
              <a:rPr lang="ko-KR" altLang="en-US" sz="1600" spc="100">
                <a:ln>
                  <a:solidFill>
                    <a:prstClr val="black">
                      <a:alpha val="20000"/>
                    </a:prstClr>
                  </a:solidFill>
                </a:ln>
                <a:solidFill>
                  <a:srgbClr val="000000"/>
                </a:solidFill>
                <a:latin typeface="NOVA Bold"/>
                <a:ea typeface="NOVA Bold"/>
                <a:cs typeface="Arial" pitchFamily="34" charset="0"/>
              </a:rPr>
              <a:t>증가 폭이 가장 커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모서리가 둥근 직사각형 18"/>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3~5km </a:t>
            </a:r>
            <a:r>
              <a:rPr lang="ko-KR" altLang="en-US" sz="1200" kern="0" spc="-60">
                <a:solidFill>
                  <a:srgbClr val="000000"/>
                </a:solidFill>
              </a:rPr>
              <a:t>이내 증가 폭이 가장 큼</a:t>
            </a:r>
            <a:endParaRPr lang="en-US" altLang="ko-KR" sz="1200" kern="0" spc="-60">
              <a:solidFill>
                <a:srgbClr val="000000"/>
              </a:solidFill>
            </a:endParaRPr>
          </a:p>
        </p:txBody>
      </p:sp>
    </p:spTree>
    <p:extLst>
      <p:ext uri="{BB962C8B-B14F-4D97-AF65-F5344CB8AC3E}">
        <p14:creationId xmlns:p14="http://schemas.microsoft.com/office/powerpoint/2010/main" val="195945767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국립제주박물관 설날 한마당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4137706600"/>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2016.2.6 ~ 2.10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일주동로 </a:t>
                      </a:r>
                      <a:r>
                        <a:rPr lang="en-US" altLang="ko-KR" sz="1200" b="0" i="0" u="none" strike="noStrike" smtClean="0">
                          <a:solidFill>
                            <a:srgbClr val="000000"/>
                          </a:solidFill>
                          <a:latin typeface="+mn-ea"/>
                          <a:ea typeface="+mn-ea"/>
                        </a:rPr>
                        <a:t>17 (</a:t>
                      </a:r>
                      <a:r>
                        <a:rPr lang="ko-KR" altLang="en-US" sz="1200" b="0" i="0" u="none" strike="noStrike" smtClean="0">
                          <a:solidFill>
                            <a:srgbClr val="000000"/>
                          </a:solidFill>
                          <a:latin typeface="+mn-ea"/>
                          <a:ea typeface="+mn-ea"/>
                        </a:rPr>
                        <a:t>건입동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국립제주박물관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국립제주박물관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설날</a:t>
                      </a:r>
                      <a:r>
                        <a:rPr lang="ko-KR" altLang="en-US" sz="1200" b="0" i="0" u="none" strike="noStrike" baseline="0" smtClean="0">
                          <a:solidFill>
                            <a:srgbClr val="000000"/>
                          </a:solidFill>
                          <a:latin typeface="+mn-ea"/>
                          <a:ea typeface="+mn-ea"/>
                        </a:rPr>
                        <a:t> 연휴 기간에 관람객과 제주도민이 가족과 함께 체험하고 즐길 수 있도록 다양한 놀이와 음식체험을 하는 설날 한마당</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전통 민속놀이</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제기차기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투호놀이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널뛰기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윷놀이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팽이치기 등</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고리던지기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풍속화 퍼즐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빙떡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부적만들기</a:t>
                      </a:r>
                      <a:r>
                        <a:rPr lang="en-US" altLang="ko-KR" sz="1200" b="0" i="0" u="none" strike="noStrike" smtClean="0">
                          <a:solidFill>
                            <a:srgbClr val="000000"/>
                          </a:solidFill>
                          <a:latin typeface="+mn-ea"/>
                          <a:ea typeface="+mn-ea"/>
                        </a:rPr>
                        <a:t>, , </a:t>
                      </a:r>
                      <a:r>
                        <a:rPr lang="ko-KR" altLang="en-US" sz="1200" b="0" i="0" u="none" strike="noStrike" smtClean="0">
                          <a:solidFill>
                            <a:srgbClr val="000000"/>
                          </a:solidFill>
                          <a:latin typeface="+mn-ea"/>
                          <a:ea typeface="+mn-ea"/>
                        </a:rPr>
                        <a:t>가족사진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85270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60661102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49,052,168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68,960,395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63,462,476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-19,908,227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-14,410,308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956276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국립제주박물관 설날 한마당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284908229"/>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1,072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23,277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29,048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-5,771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-1,246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8,681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9,498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-2,850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-817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24844"/>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38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9983" y="2528901"/>
            <a:ext cx="6254245"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유통업영리 비중 증가</a:t>
            </a:r>
            <a:r>
              <a:rPr lang="en-US" altLang="ko-KR" sz="1200" kern="0" spc="-60">
                <a:solidFill>
                  <a:srgbClr val="000000"/>
                </a:solidFill>
              </a:rPr>
              <a:t>, </a:t>
            </a:r>
            <a:r>
              <a:rPr lang="ko-KR" altLang="en-US" sz="1200" kern="0" spc="-60">
                <a:solidFill>
                  <a:srgbClr val="000000"/>
                </a:solidFill>
              </a:rPr>
              <a:t>연료판매</a:t>
            </a:r>
            <a:r>
              <a:rPr lang="en-US" altLang="ko-KR" sz="1200" kern="0" spc="-60">
                <a:solidFill>
                  <a:srgbClr val="000000"/>
                </a:solidFill>
              </a:rPr>
              <a:t>, </a:t>
            </a:r>
            <a:r>
              <a:rPr lang="ko-KR" altLang="en-US" sz="1200" kern="0" spc="-60">
                <a:solidFill>
                  <a:srgbClr val="000000"/>
                </a:solidFill>
              </a:rPr>
              <a:t>건축</a:t>
            </a:r>
            <a:r>
              <a:rPr lang="en-US" altLang="ko-KR" sz="1200" kern="0" spc="-60">
                <a:solidFill>
                  <a:srgbClr val="000000"/>
                </a:solidFill>
              </a:rPr>
              <a:t>/</a:t>
            </a:r>
            <a:r>
              <a:rPr lang="ko-KR" altLang="en-US" sz="1200" kern="0" spc="-60">
                <a:solidFill>
                  <a:srgbClr val="000000"/>
                </a:solidFill>
              </a:rPr>
              <a:t>자재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건강식품 비중 증가</a:t>
            </a:r>
            <a:r>
              <a:rPr lang="en-US" altLang="ko-KR" sz="1200" kern="0" spc="-60">
                <a:solidFill>
                  <a:srgbClr val="000000"/>
                </a:solidFill>
              </a:rPr>
              <a:t>, </a:t>
            </a:r>
            <a:r>
              <a:rPr lang="ko-KR" altLang="en-US" sz="1200" kern="0" spc="-60">
                <a:solidFill>
                  <a:srgbClr val="000000"/>
                </a:solidFill>
              </a:rPr>
              <a:t>음식료품</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유통업영리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건강식품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대부분 거리에서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대부분의 구간에서 전년대비</a:t>
            </a:r>
            <a:r>
              <a:rPr lang="en-US" altLang="ko-KR" sz="1200" kern="0" spc="-60">
                <a:solidFill>
                  <a:srgbClr val="000000"/>
                </a:solidFill>
              </a:rPr>
              <a:t>, </a:t>
            </a:r>
            <a:r>
              <a:rPr lang="ko-KR" altLang="en-US" sz="1200" kern="0" spc="-60">
                <a:solidFill>
                  <a:srgbClr val="000000"/>
                </a:solidFill>
              </a:rPr>
              <a:t>전주대비 거래건수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거래 감소 폭이 큼</a:t>
            </a:r>
            <a:endParaRPr lang="en-US" altLang="ko-KR" sz="1200" kern="0" spc="-60">
              <a:solidFill>
                <a:srgbClr val="000000"/>
              </a:solidFill>
            </a:endParaRPr>
          </a:p>
        </p:txBody>
      </p:sp>
    </p:spTree>
    <p:extLst>
      <p:ext uri="{BB962C8B-B14F-4D97-AF65-F5344CB8AC3E}">
        <p14:creationId xmlns:p14="http://schemas.microsoft.com/office/powerpoint/2010/main" val="124085373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제주민속촌 설날맞이 민속행사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9717625"/>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2016.2.6 ~ 2.10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표선면 민속해안로 </a:t>
                      </a:r>
                      <a:r>
                        <a:rPr lang="en-US" altLang="ko-KR" sz="1200" b="0" i="0" u="none" strike="noStrike" smtClean="0">
                          <a:solidFill>
                            <a:srgbClr val="000000"/>
                          </a:solidFill>
                          <a:latin typeface="+mn-ea"/>
                          <a:ea typeface="+mn-ea"/>
                        </a:rPr>
                        <a:t>631-34 (</a:t>
                      </a:r>
                      <a:r>
                        <a:rPr lang="ko-KR" altLang="en-US" sz="1200" b="0" i="0" u="none" strike="noStrike" smtClean="0">
                          <a:solidFill>
                            <a:srgbClr val="000000"/>
                          </a:solidFill>
                          <a:latin typeface="+mn-ea"/>
                          <a:ea typeface="+mn-ea"/>
                        </a:rPr>
                        <a:t>표선면</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서귀포시 제주민속촌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제주민속촌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설날을 맞아 제주민속촌에서 민속놀이기구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민속놀이체험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풍물 한마당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민속음식 등 체험하는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윷놀이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굴렁쇠굴리기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투호놀이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지게발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제기차기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팽이치기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연주체험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사물놀이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떡매치기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735796" y="364502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45709262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32,104,420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30,471,100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23,505,476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1,633,320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8,598,944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57%,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28%,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5%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718462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제주민속촌 설날맞이 민속행사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299536266"/>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486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5093" y="2528900"/>
            <a:ext cx="626913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유통업비영리</a:t>
            </a:r>
            <a:r>
              <a:rPr lang="en-US" altLang="ko-KR" sz="1200" kern="0" spc="-60">
                <a:solidFill>
                  <a:srgbClr val="000000"/>
                </a:solidFill>
              </a:rPr>
              <a:t>, </a:t>
            </a:r>
            <a:r>
              <a:rPr lang="ko-KR" altLang="en-US" sz="1200" kern="0" spc="-60">
                <a:solidFill>
                  <a:srgbClr val="000000"/>
                </a:solidFill>
              </a:rPr>
              <a:t>유통업영리 비중 증가</a:t>
            </a:r>
            <a:r>
              <a:rPr lang="en-US" altLang="ko-KR" sz="1200" kern="0" spc="-60">
                <a:solidFill>
                  <a:srgbClr val="000000"/>
                </a:solidFill>
              </a:rPr>
              <a:t>, </a:t>
            </a:r>
            <a:r>
              <a:rPr lang="ko-KR" altLang="en-US" sz="1200" kern="0" spc="-60">
                <a:solidFill>
                  <a:srgbClr val="000000"/>
                </a:solidFill>
              </a:rPr>
              <a:t>가구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유통업비영리 비중 증가</a:t>
            </a:r>
            <a:r>
              <a:rPr lang="en-US" altLang="ko-KR" sz="1200" kern="0" spc="-60">
                <a:solidFill>
                  <a:srgbClr val="000000"/>
                </a:solidFill>
              </a:rPr>
              <a:t>, </a:t>
            </a:r>
            <a:r>
              <a:rPr lang="ko-KR" altLang="en-US" sz="1200" kern="0" spc="-60">
                <a:solidFill>
                  <a:srgbClr val="000000"/>
                </a:solidFill>
              </a:rPr>
              <a:t>음식료품</a:t>
            </a:r>
            <a:r>
              <a:rPr lang="en-US" altLang="ko-KR" sz="1200" kern="0" spc="-60">
                <a:solidFill>
                  <a:srgbClr val="000000"/>
                </a:solidFill>
              </a:rPr>
              <a:t> </a:t>
            </a:r>
            <a:r>
              <a:rPr lang="ko-KR" altLang="en-US" sz="1200" kern="0" spc="-60">
                <a:solidFill>
                  <a:srgbClr val="000000"/>
                </a:solidFill>
              </a:rPr>
              <a:t>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유통업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가구 비중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유통업비영리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이상 거리에서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이상 구간에서 전년대비</a:t>
            </a:r>
            <a:r>
              <a:rPr lang="en-US" altLang="ko-KR" sz="1200" kern="0" spc="-60">
                <a:solidFill>
                  <a:srgbClr val="000000"/>
                </a:solidFill>
              </a:rPr>
              <a:t> </a:t>
            </a:r>
            <a:r>
              <a:rPr lang="ko-KR" altLang="en-US" sz="1200" kern="0" spc="-60">
                <a:solidFill>
                  <a:srgbClr val="000000"/>
                </a:solidFill>
              </a:rPr>
              <a:t>전주대비 모두 거래가 증가하지 않음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이내만 거래가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65237209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smtClean="0"/>
              <a:t>’16</a:t>
            </a:r>
            <a:r>
              <a:rPr lang="ko-KR" altLang="en-US" smtClean="0"/>
              <a:t>년 </a:t>
            </a:r>
            <a:r>
              <a:rPr lang="ko-KR" altLang="en-US"/>
              <a:t>축제 현황</a:t>
            </a:r>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 년도별 지역별 축제 현황</a:t>
            </a:r>
          </a:p>
        </p:txBody>
      </p:sp>
      <p:sp>
        <p:nvSpPr>
          <p:cNvPr id="32" name="직사각형 31"/>
          <p:cNvSpPr/>
          <p:nvPr/>
        </p:nvSpPr>
        <p:spPr>
          <a:xfrm>
            <a:off x="215516" y="1088740"/>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 축제는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(7%), 2</a:t>
            </a:r>
            <a:r>
              <a:rPr lang="ko-KR" altLang="en-US" sz="1600" spc="100">
                <a:ln>
                  <a:solidFill>
                    <a:prstClr val="black">
                      <a:alpha val="20000"/>
                    </a:prstClr>
                  </a:solidFill>
                </a:ln>
                <a:solidFill>
                  <a:srgbClr val="000000"/>
                </a:solidFill>
                <a:latin typeface="NOVA Bold"/>
                <a:ea typeface="NOVA Bold"/>
                <a:cs typeface="Arial" pitchFamily="34" charset="0"/>
              </a:rPr>
              <a:t>월</a:t>
            </a:r>
            <a:r>
              <a:rPr lang="en-US" altLang="ko-KR" sz="1600" spc="100">
                <a:ln>
                  <a:solidFill>
                    <a:prstClr val="black">
                      <a:alpha val="20000"/>
                    </a:prstClr>
                  </a:solidFill>
                </a:ln>
                <a:solidFill>
                  <a:srgbClr val="000000"/>
                </a:solidFill>
                <a:latin typeface="NOVA Bold"/>
                <a:ea typeface="NOVA Bold"/>
                <a:cs typeface="Arial" pitchFamily="34" charset="0"/>
              </a:rPr>
              <a:t> 7</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(16%), 3</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5</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(11%), 4</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(9%), 5</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(14%), 6</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(9%), 7</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(18%), 8</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로 </a:t>
            </a:r>
            <a:r>
              <a:rPr lang="en-US" altLang="ko-KR" sz="1600" spc="100">
                <a:ln>
                  <a:solidFill>
                    <a:prstClr val="black">
                      <a:alpha val="20000"/>
                    </a:prstClr>
                  </a:solidFill>
                </a:ln>
                <a:solidFill>
                  <a:srgbClr val="000000"/>
                </a:solidFill>
                <a:latin typeface="NOVA Bold"/>
                <a:ea typeface="NOVA Bold"/>
                <a:cs typeface="Arial" pitchFamily="34" charset="0"/>
              </a:rPr>
              <a:t>’15</a:t>
            </a:r>
            <a:r>
              <a:rPr lang="ko-KR" altLang="en-US" sz="1600" spc="100">
                <a:ln>
                  <a:solidFill>
                    <a:prstClr val="black">
                      <a:alpha val="20000"/>
                    </a:prstClr>
                  </a:solidFill>
                </a:ln>
                <a:solidFill>
                  <a:srgbClr val="000000"/>
                </a:solidFill>
                <a:latin typeface="NOVA Bold"/>
                <a:ea typeface="NOVA Bold"/>
                <a:cs typeface="Arial" pitchFamily="34" charset="0"/>
              </a:rPr>
              <a:t>년에 비해 분산됨</a:t>
            </a:r>
            <a:endParaRPr lang="en-US" altLang="ko-KR" sz="1400" spc="100">
              <a:ln>
                <a:solidFill>
                  <a:prstClr val="black">
                    <a:alpha val="20000"/>
                  </a:prstClr>
                </a:solidFill>
              </a:ln>
              <a:solidFill>
                <a:srgbClr val="000000"/>
              </a:solidFill>
              <a:cs typeface="Arial" pitchFamily="34" charset="0"/>
            </a:endParaRP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2" name="직선 연결선 21"/>
          <p:cNvCxnSpPr/>
          <p:nvPr/>
        </p:nvCxnSpPr>
        <p:spPr>
          <a:xfrm>
            <a:off x="287524"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523" y="2020647"/>
            <a:ext cx="849694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’16</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상세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I</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3" name="표 12"/>
          <p:cNvGraphicFramePr>
            <a:graphicFrameLocks noGrp="1"/>
          </p:cNvGraphicFramePr>
          <p:nvPr>
            <p:extLst>
              <p:ext uri="{D42A27DB-BD31-4B8C-83A1-F6EECF244321}">
                <p14:modId xmlns:p14="http://schemas.microsoft.com/office/powerpoint/2010/main" val="3495406820"/>
              </p:ext>
            </p:extLst>
          </p:nvPr>
        </p:nvGraphicFramePr>
        <p:xfrm>
          <a:off x="323528" y="2425085"/>
          <a:ext cx="8460940" cy="4027716"/>
        </p:xfrm>
        <a:graphic>
          <a:graphicData uri="http://schemas.openxmlformats.org/drawingml/2006/table">
            <a:tbl>
              <a:tblPr/>
              <a:tblGrid>
                <a:gridCol w="432048"/>
                <a:gridCol w="3636404"/>
                <a:gridCol w="1944216"/>
                <a:gridCol w="2448272"/>
              </a:tblGrid>
              <a:tr h="255381">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축제명</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 장소</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51489">
                <a:tc>
                  <a:txBody>
                    <a:bodyPr/>
                    <a:lstStyle/>
                    <a:p>
                      <a:pPr algn="ctr" rtl="0" fontAlgn="ctr"/>
                      <a:r>
                        <a:rPr lang="en-US" altLang="ko-KR" sz="1200" b="0" i="0" u="none" strike="noStrike" smtClean="0">
                          <a:solidFill>
                            <a:srgbClr val="000000"/>
                          </a:solidFill>
                          <a:latin typeface="+mn-ea"/>
                          <a:ea typeface="+mn-ea"/>
                        </a:rPr>
                        <a:t>23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한림공원 수선화축제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2016.1.1 ~ 1.31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24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 겨울바다펭귄수영대회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2016.1.2 ~ 1.2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중문색달해변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중문해수욕장</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뮤직아일페스티벌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2016.1.22</a:t>
                      </a:r>
                      <a:r>
                        <a:rPr lang="en-US" altLang="ko-KR" sz="1200" b="0" i="0" u="none" strike="noStrike" baseline="0" smtClean="0">
                          <a:solidFill>
                            <a:srgbClr val="000000"/>
                          </a:solidFill>
                          <a:latin typeface="+mn-ea"/>
                          <a:ea typeface="+mn-ea"/>
                        </a:rPr>
                        <a:t> ~ 1.30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신라호텔</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탐라국입춘굿놀이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2016.2.3</a:t>
                      </a:r>
                      <a:r>
                        <a:rPr lang="en-US" altLang="ko-KR" sz="1200" b="0" i="0" u="none" strike="noStrike" baseline="0" smtClean="0">
                          <a:solidFill>
                            <a:srgbClr val="000000"/>
                          </a:solidFill>
                          <a:latin typeface="+mn-ea"/>
                          <a:ea typeface="+mn-ea"/>
                        </a:rPr>
                        <a:t> ~ 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제주목관아와 구도심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국립제주박물관 설날 한마당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2016.2.6 ~ 2.10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국립제주박물관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제주민속촌 설날맞이 민속행사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2016.2.6 ~ 2.10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서귀포시 제주민속촌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29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노리매 매화축제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2016.2.6</a:t>
                      </a:r>
                      <a:r>
                        <a:rPr lang="en-US" altLang="ko-KR" sz="1200" b="0" i="0" u="none" strike="noStrike" baseline="0" smtClean="0">
                          <a:solidFill>
                            <a:srgbClr val="000000"/>
                          </a:solidFill>
                          <a:latin typeface="+mn-ea"/>
                          <a:ea typeface="+mn-ea"/>
                        </a:rPr>
                        <a:t> ~ 3.6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제주도 노리매공원 내</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제주목관아 설맞이 민속놀이마당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2016.2.7</a:t>
                      </a:r>
                      <a:r>
                        <a:rPr lang="en-US" altLang="ko-KR" sz="1200" b="0" i="0" u="none" strike="noStrike" baseline="0" smtClean="0">
                          <a:solidFill>
                            <a:srgbClr val="000000"/>
                          </a:solidFill>
                          <a:latin typeface="+mn-ea"/>
                          <a:ea typeface="+mn-ea"/>
                        </a:rPr>
                        <a:t> ~ 2.9</a:t>
                      </a:r>
                      <a:endParaRPr lang="en-US" altLang="ko-KR" sz="1200" b="0" i="0" u="none" strike="noStrike" smtClean="0">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제주목관아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한림공원 매화축제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2016.2.13 ~ 3.13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휴애리 매화축제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2016.2.19 ~ 3.1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휴애리자연생활공원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제주들불축제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2016.3.3 ~ 3.6</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애월읍 봉성리 새별오름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국제전기자동차엑스포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2016.3.18 ~ 3.24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제주국제컨벤션센터</a:t>
                      </a:r>
                      <a:r>
                        <a:rPr lang="en-US" altLang="ko-KR" sz="1200" b="0" i="0" u="none" strike="noStrike" smtClean="0">
                          <a:solidFill>
                            <a:srgbClr val="000000"/>
                          </a:solidFill>
                          <a:latin typeface="+mn-ea"/>
                          <a:ea typeface="+mn-ea"/>
                        </a:rPr>
                        <a:t>(ICC jeju)</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 유채꽃 국제걷기대회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2016.3.19 ~ 3.20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제주국제컨벤션센터 북측 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한림공원 튤립축제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2016.3.26 ~ 4.17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서사리</a:t>
                      </a:r>
                      <a:r>
                        <a:rPr lang="ko-KR" altLang="en-US" sz="1200" b="0" i="0" u="none" strike="noStrike" baseline="0" smtClean="0">
                          <a:solidFill>
                            <a:srgbClr val="000000"/>
                          </a:solidFill>
                          <a:latin typeface="+mn-ea"/>
                          <a:ea typeface="+mn-ea"/>
                        </a:rPr>
                        <a:t> 문화 거리축제 </a:t>
                      </a:r>
                      <a:r>
                        <a:rPr lang="en-US" altLang="ko-KR" sz="1200" b="0" i="0" u="none" strike="noStrike" baseline="0"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2016.4.1 ~ 4.10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ct val="0"/>
                        </a:spcBef>
                        <a:spcAft>
                          <a:spcPct val="0"/>
                        </a:spcAft>
                        <a:buClrTx/>
                        <a:buSzTx/>
                        <a:buFontTx/>
                        <a:buNone/>
                        <a:defRPr/>
                      </a:pPr>
                      <a:r>
                        <a:rPr lang="ko-KR" altLang="en-US" sz="1200" b="0" i="0" u="none" strike="noStrike" smtClean="0">
                          <a:solidFill>
                            <a:srgbClr val="000000"/>
                          </a:solidFill>
                          <a:latin typeface="+mn-ea"/>
                          <a:ea typeface="+mn-ea"/>
                        </a:rPr>
                        <a:t>제주시 전농로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제대 입구 등</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TextBox 9"/>
          <p:cNvSpPr txBox="1"/>
          <p:nvPr/>
        </p:nvSpPr>
        <p:spPr>
          <a:xfrm>
            <a:off x="323528" y="6530861"/>
            <a:ext cx="637270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한국관광공사 대한민국 구석구석 사이트 </a:t>
            </a:r>
            <a:r>
              <a:rPr lang="en-US" altLang="ko-KR" sz="1000">
                <a:solidFill>
                  <a:srgbClr val="000000"/>
                </a:solidFill>
                <a:cs typeface="Arial Narrow" pitchFamily="34" charset="0"/>
              </a:rPr>
              <a:t>(korean.visitkorea.or.kr) </a:t>
            </a:r>
            <a:r>
              <a:rPr lang="ko-KR" altLang="en-US" sz="1000">
                <a:solidFill>
                  <a:srgbClr val="000000"/>
                </a:solidFill>
                <a:cs typeface="Arial Narrow" pitchFamily="34" charset="0"/>
              </a:rPr>
              <a:t>및 제주도청 자료 기준</a:t>
            </a:r>
          </a:p>
        </p:txBody>
      </p:sp>
    </p:spTree>
    <p:extLst>
      <p:ext uri="{BB962C8B-B14F-4D97-AF65-F5344CB8AC3E}">
        <p14:creationId xmlns:p14="http://schemas.microsoft.com/office/powerpoint/2010/main" val="172998704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노리매 매화축제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735414142"/>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2016.2.6 ~ 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대정읍 중산간서로 </a:t>
                      </a:r>
                      <a:r>
                        <a:rPr lang="en-US" altLang="ko-KR" sz="1200" b="0" i="0" u="none" strike="noStrike" smtClean="0">
                          <a:solidFill>
                            <a:srgbClr val="000000"/>
                          </a:solidFill>
                          <a:latin typeface="+mn-ea"/>
                          <a:ea typeface="+mn-ea"/>
                        </a:rPr>
                        <a:t>2260-15 (</a:t>
                      </a:r>
                      <a:r>
                        <a:rPr lang="ko-KR" altLang="en-US" sz="1200" b="0" i="0" u="none" strike="noStrike" smtClean="0">
                          <a:solidFill>
                            <a:srgbClr val="000000"/>
                          </a:solidFill>
                          <a:latin typeface="+mn-ea"/>
                          <a:ea typeface="+mn-ea"/>
                        </a:rPr>
                        <a:t>대정읍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제주도 노리매공원 내</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노리매 매화공원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노리매에서 </a:t>
                      </a:r>
                      <a:r>
                        <a:rPr lang="en-US" altLang="ko-KR" sz="1200" b="0" i="0" u="none" strike="noStrike" smtClean="0">
                          <a:solidFill>
                            <a:srgbClr val="000000"/>
                          </a:solidFill>
                          <a:latin typeface="+mn-ea"/>
                          <a:ea typeface="+mn-ea"/>
                        </a:rPr>
                        <a:t>30</a:t>
                      </a:r>
                      <a:r>
                        <a:rPr lang="ko-KR" altLang="en-US" sz="1200" b="0" i="0" u="none" strike="noStrike" smtClean="0">
                          <a:solidFill>
                            <a:srgbClr val="000000"/>
                          </a:solidFill>
                          <a:latin typeface="+mn-ea"/>
                          <a:ea typeface="+mn-ea"/>
                        </a:rPr>
                        <a:t>일간 매화 향기를 찾아서 옛 선인들의 발자취를 기억하고자 다양한 행사를 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보물찾기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매화나무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매화팔찌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매실새총쏘기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포토존이벤트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먹거리장터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매실차 시음회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24068" y="389405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67730997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23,299,375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26,081,639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19,652,877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-2,782,263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3,646,498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31%,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19%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4614246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노리매 매화축제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341138902"/>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589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건축자재</a:t>
            </a:r>
            <a:r>
              <a:rPr lang="en-US" altLang="ko-KR" sz="1200" kern="0" spc="-60">
                <a:solidFill>
                  <a:srgbClr val="000000"/>
                </a:solidFill>
              </a:rPr>
              <a:t>, </a:t>
            </a:r>
            <a:r>
              <a:rPr lang="ko-KR" altLang="en-US" sz="1200" kern="0" spc="-60">
                <a:solidFill>
                  <a:srgbClr val="000000"/>
                </a:solidFill>
              </a:rPr>
              <a:t>유통업영리 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일반음식</a:t>
            </a:r>
            <a:r>
              <a:rPr lang="en-US" altLang="ko-KR" sz="1200" kern="0" spc="-60">
                <a:solidFill>
                  <a:srgbClr val="000000"/>
                </a:solidFill>
              </a:rPr>
              <a:t>, </a:t>
            </a:r>
            <a:r>
              <a:rPr lang="ko-KR" altLang="en-US" sz="1200" kern="0" spc="-60">
                <a:solidFill>
                  <a:srgbClr val="000000"/>
                </a:solidFill>
              </a:rPr>
              <a:t>건축자재</a:t>
            </a:r>
            <a:r>
              <a:rPr lang="en-US" altLang="ko-KR" sz="1200" kern="0" spc="-60">
                <a:solidFill>
                  <a:srgbClr val="000000"/>
                </a:solidFill>
              </a:rPr>
              <a:t> </a:t>
            </a:r>
            <a:r>
              <a:rPr lang="ko-KR" altLang="en-US" sz="1200" kern="0" spc="-60">
                <a:solidFill>
                  <a:srgbClr val="000000"/>
                </a:solidFill>
              </a:rPr>
              <a:t>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건축자재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건축자재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모서리가 둥근 직사각형 18"/>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Tree>
    <p:extLst>
      <p:ext uri="{BB962C8B-B14F-4D97-AF65-F5344CB8AC3E}">
        <p14:creationId xmlns:p14="http://schemas.microsoft.com/office/powerpoint/2010/main" val="385546224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제주목관아 설맞이 민속놀이마당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4173386474"/>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2016.2.7 ~ 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관덕로 </a:t>
                      </a:r>
                      <a:r>
                        <a:rPr lang="en-US" altLang="ko-KR" sz="1200" b="0" i="0" u="none" strike="noStrike" smtClean="0">
                          <a:solidFill>
                            <a:srgbClr val="000000"/>
                          </a:solidFill>
                          <a:latin typeface="+mn-ea"/>
                          <a:ea typeface="+mn-ea"/>
                        </a:rPr>
                        <a:t>25 (</a:t>
                      </a:r>
                      <a:r>
                        <a:rPr lang="ko-KR" altLang="en-US" sz="1200" b="0" i="0" u="none" strike="noStrike" smtClean="0">
                          <a:solidFill>
                            <a:srgbClr val="000000"/>
                          </a:solidFill>
                          <a:latin typeface="+mn-ea"/>
                          <a:ea typeface="+mn-ea"/>
                        </a:rPr>
                        <a:t>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제주목관아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목관아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목관에서 설날을 맞아 연휴동안 관광객을 위해 전통민속놀이와 가족과 함께하는 다양한 체험행사로 진행</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제기차기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널뛰기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투호놀이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윷놀이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복주머니 기원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목걸이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페이스 페인팅</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포토존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복식 체험</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82774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968418427"/>
              </p:ext>
            </p:extLst>
          </p:nvPr>
        </p:nvGraphicFramePr>
        <p:xfrm>
          <a:off x="251520" y="5228707"/>
          <a:ext cx="6588732" cy="1080613"/>
        </p:xfrm>
        <a:graphic>
          <a:graphicData uri="http://schemas.openxmlformats.org/drawingml/2006/table">
            <a:tbl>
              <a:tblPr/>
              <a:tblGrid>
                <a:gridCol w="828092"/>
                <a:gridCol w="1188132"/>
                <a:gridCol w="1188132"/>
                <a:gridCol w="1080120"/>
                <a:gridCol w="1152127"/>
                <a:gridCol w="115212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-847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-2,771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-1,442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314,118,421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688,978,193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601,598,100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-374,859,772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-287,479,679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535996" y="5228707"/>
            <a:ext cx="2304256"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-6%,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-48%</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-19%,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823266"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53417737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제주목관아 설맞이 민속놀이마당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119648333"/>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5,560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-2,771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-1,442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23,277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29,797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25,529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-6,520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-2,252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22,274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32,286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23,736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-10,012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-1,462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691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레져용품</a:t>
            </a:r>
            <a:r>
              <a:rPr lang="en-US" altLang="ko-KR" sz="1200" kern="0" spc="-60">
                <a:solidFill>
                  <a:srgbClr val="000000"/>
                </a:solidFill>
              </a:rPr>
              <a:t>, </a:t>
            </a:r>
            <a:r>
              <a:rPr lang="ko-KR" altLang="en-US" sz="1200" kern="0" spc="-60">
                <a:solidFill>
                  <a:srgbClr val="000000"/>
                </a:solidFill>
              </a:rPr>
              <a:t>일반음식 비중 증가</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레져용품</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레져용품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모든 거리 구간에서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감소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17115979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매화축제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451012818"/>
              </p:ext>
            </p:extLst>
          </p:nvPr>
        </p:nvGraphicFramePr>
        <p:xfrm>
          <a:off x="3599892" y="2554879"/>
          <a:ext cx="5220580" cy="173404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2016.2.13 ~ 3.13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한림공원</a:t>
                      </a:r>
                      <a:r>
                        <a:rPr lang="ko-KR" altLang="en-US" sz="1200" b="0" i="0" u="none" strike="noStrike" baseline="0" smtClean="0">
                          <a:solidFill>
                            <a:srgbClr val="000000"/>
                          </a:solidFill>
                          <a:latin typeface="+mn-ea"/>
                          <a:ea typeface="+mn-ea"/>
                        </a:rPr>
                        <a:t> 매화 정원에서 능수매화부터 백미화</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홍매화</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겹백매화</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겹홍매화</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청홍매화 등 다양한 매화를 축제기간 동안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각종 매화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8" name="그룹 17"/>
          <p:cNvGrpSpPr/>
          <p:nvPr/>
        </p:nvGrpSpPr>
        <p:grpSpPr>
          <a:xfrm>
            <a:off x="319800" y="2636912"/>
            <a:ext cx="3100072" cy="1695183"/>
            <a:chOff x="982133" y="1371600"/>
            <a:chExt cx="7323667" cy="4004733"/>
          </a:xfrm>
        </p:grpSpPr>
        <p:sp>
          <p:nvSpPr>
            <p:cNvPr id="20" name="자유형 19"/>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1" name="자유형 20"/>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3" name="타원 22"/>
          <p:cNvSpPr/>
          <p:nvPr/>
        </p:nvSpPr>
        <p:spPr>
          <a:xfrm>
            <a:off x="609600" y="337174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4" name="표 23"/>
          <p:cNvGraphicFramePr>
            <a:graphicFrameLocks noGrp="1"/>
          </p:cNvGraphicFramePr>
          <p:nvPr>
            <p:extLst>
              <p:ext uri="{D42A27DB-BD31-4B8C-83A1-F6EECF244321}">
                <p14:modId xmlns:p14="http://schemas.microsoft.com/office/powerpoint/2010/main" val="104276089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19,741,054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19,989,963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20,835,845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-248,909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-1,094,791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8" name="TextBox 27"/>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0" name="모서리가 둥근 직사각형 29"/>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2" name="직사각형 31"/>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-8%,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9" name="TextBox 28"/>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95290327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한림공원 매화축제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53627051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793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7731" y="2528901"/>
            <a:ext cx="630250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학원</a:t>
            </a:r>
            <a:r>
              <a:rPr lang="en-US" altLang="ko-KR" sz="1200" kern="0" spc="-60">
                <a:solidFill>
                  <a:srgbClr val="000000"/>
                </a:solidFill>
              </a:rPr>
              <a:t>, </a:t>
            </a:r>
            <a:r>
              <a:rPr lang="ko-KR" altLang="en-US" sz="1200" kern="0" spc="-60">
                <a:solidFill>
                  <a:srgbClr val="000000"/>
                </a:solidFill>
              </a:rPr>
              <a:t>보건위생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학원 비중 증가</a:t>
            </a:r>
            <a:r>
              <a:rPr lang="en-US" altLang="ko-KR" sz="1200" kern="0" spc="-60">
                <a:solidFill>
                  <a:srgbClr val="000000"/>
                </a:solidFill>
              </a:rPr>
              <a:t>, </a:t>
            </a:r>
            <a:r>
              <a:rPr lang="ko-KR" altLang="en-US" sz="1200" kern="0" spc="-60">
                <a:solidFill>
                  <a:srgbClr val="000000"/>
                </a:solidFill>
              </a:rPr>
              <a:t>신변잡화</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학원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모든 거리 구간에서 거래가 증가되나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이외 구간에서 증가 폭이 커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전년대비 </a:t>
            </a:r>
            <a:r>
              <a:rPr lang="en-US" altLang="ko-KR" sz="1200" kern="0" spc="-60">
                <a:solidFill>
                  <a:srgbClr val="000000"/>
                </a:solidFill>
              </a:rPr>
              <a:t>1~3Km, </a:t>
            </a:r>
            <a:r>
              <a:rPr lang="ko-KR" altLang="en-US" sz="1200" kern="0" spc="-60">
                <a:solidFill>
                  <a:srgbClr val="000000"/>
                </a:solidFill>
              </a:rPr>
              <a:t>전주대비 </a:t>
            </a:r>
            <a:r>
              <a:rPr lang="en-US" altLang="ko-KR" sz="1200" kern="0" spc="-60">
                <a:solidFill>
                  <a:srgbClr val="000000"/>
                </a:solidFill>
              </a:rPr>
              <a:t>3~5Km  </a:t>
            </a:r>
            <a:r>
              <a:rPr lang="ko-KR" altLang="en-US" sz="1200" kern="0" spc="-60">
                <a:solidFill>
                  <a:srgbClr val="000000"/>
                </a:solidFill>
              </a:rPr>
              <a:t>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70446350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휴애리 매화축제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378452180"/>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2016.2.19 ~ 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남원읍 신례동로 </a:t>
                      </a:r>
                      <a:r>
                        <a:rPr lang="en-US" altLang="ko-KR" sz="1200" b="0" i="0" u="none" strike="noStrike" smtClean="0">
                          <a:solidFill>
                            <a:srgbClr val="000000"/>
                          </a:solidFill>
                          <a:latin typeface="+mn-ea"/>
                          <a:ea typeface="+mn-ea"/>
                        </a:rPr>
                        <a:t>256 (</a:t>
                      </a:r>
                      <a:r>
                        <a:rPr lang="ko-KR" altLang="en-US" sz="1200" b="0" i="0" u="none" strike="noStrike" smtClean="0">
                          <a:solidFill>
                            <a:srgbClr val="000000"/>
                          </a:solidFill>
                          <a:latin typeface="+mn-ea"/>
                          <a:ea typeface="+mn-ea"/>
                        </a:rPr>
                        <a:t>남원읍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휴애리자연생활공원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휴애리 자연생활공원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서귀포시 남원읍 신례리</a:t>
                      </a:r>
                      <a:r>
                        <a:rPr lang="ko-KR" altLang="en-US" sz="1200" b="0" i="0" u="none" strike="noStrike" baseline="0" smtClean="0">
                          <a:solidFill>
                            <a:srgbClr val="000000"/>
                          </a:solidFill>
                          <a:latin typeface="+mn-ea"/>
                          <a:ea typeface="+mn-ea"/>
                        </a:rPr>
                        <a:t> 매화올레길에서 사진도 찍고 다양한 체험도 즐길수 있는 매화꽃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매화꽃 사진 컨테스트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페이스페인팅</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감귤따기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승마체험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올레길체험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곤충테마관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농특산물판매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먹거리 판매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1" name="그룹 20"/>
          <p:cNvGrpSpPr/>
          <p:nvPr/>
        </p:nvGrpSpPr>
        <p:grpSpPr>
          <a:xfrm>
            <a:off x="319800" y="2636912"/>
            <a:ext cx="3100072" cy="1695183"/>
            <a:chOff x="982133" y="1371600"/>
            <a:chExt cx="7323667" cy="4004733"/>
          </a:xfrm>
        </p:grpSpPr>
        <p:sp>
          <p:nvSpPr>
            <p:cNvPr id="23" name="자유형 22"/>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4" name="자유형 23"/>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5" name="타원 24"/>
          <p:cNvSpPr/>
          <p:nvPr/>
        </p:nvSpPr>
        <p:spPr>
          <a:xfrm>
            <a:off x="2015716" y="359726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18" name="표 17"/>
          <p:cNvGraphicFramePr>
            <a:graphicFrameLocks noGrp="1"/>
          </p:cNvGraphicFramePr>
          <p:nvPr>
            <p:extLst>
              <p:ext uri="{D42A27DB-BD31-4B8C-83A1-F6EECF244321}">
                <p14:modId xmlns:p14="http://schemas.microsoft.com/office/powerpoint/2010/main" val="2639155175"/>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9,817,297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6,648,649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5,866,674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3,168,648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3,950,623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8" name="TextBox 27"/>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0" name="모서리가 둥근 직사각형 29"/>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2" name="직사각형 31"/>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62%,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67%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135%,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48%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6" name="TextBox 25"/>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59540369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휴애리 매화축제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01940351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896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9843" y="2528901"/>
            <a:ext cx="6234385"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유통업비영리 비중 증가</a:t>
            </a:r>
            <a:r>
              <a:rPr lang="en-US" altLang="ko-KR" sz="1200" kern="0" spc="-60">
                <a:solidFill>
                  <a:srgbClr val="000000"/>
                </a:solidFill>
              </a:rPr>
              <a:t>, </a:t>
            </a:r>
            <a:r>
              <a:rPr lang="ko-KR" altLang="en-US" sz="1200" kern="0" spc="-60">
                <a:solidFill>
                  <a:srgbClr val="000000"/>
                </a:solidFill>
              </a:rPr>
              <a:t>레져업소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레져업소</a:t>
            </a:r>
            <a:r>
              <a:rPr lang="en-US" altLang="ko-KR" sz="1200" kern="0" spc="-60">
                <a:solidFill>
                  <a:srgbClr val="000000"/>
                </a:solidFill>
              </a:rPr>
              <a:t>, </a:t>
            </a:r>
            <a:r>
              <a:rPr lang="ko-KR" altLang="en-US" sz="1200" kern="0" spc="-60">
                <a:solidFill>
                  <a:srgbClr val="000000"/>
                </a:solidFill>
              </a:rPr>
              <a:t>문화취미  비중 증가</a:t>
            </a:r>
            <a:r>
              <a:rPr lang="en-US" altLang="ko-KR" sz="1200" kern="0" spc="-60">
                <a:solidFill>
                  <a:srgbClr val="000000"/>
                </a:solidFill>
              </a:rPr>
              <a:t>, </a:t>
            </a:r>
            <a:r>
              <a:rPr lang="ko-KR" altLang="en-US" sz="1200" kern="0" spc="-60">
                <a:solidFill>
                  <a:srgbClr val="000000"/>
                </a:solidFill>
              </a:rPr>
              <a:t>음식료품</a:t>
            </a:r>
            <a:r>
              <a:rPr lang="en-US" altLang="ko-KR" sz="1200" kern="0" spc="-60">
                <a:solidFill>
                  <a:srgbClr val="000000"/>
                </a:solidFill>
              </a:rPr>
              <a:t>, </a:t>
            </a:r>
            <a:r>
              <a:rPr lang="ko-KR" altLang="en-US" sz="1200" kern="0" spc="-60">
                <a:solidFill>
                  <a:srgbClr val="000000"/>
                </a:solidFill>
              </a:rPr>
              <a:t>주방용품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가맹점수가 작은 관계로 업종별 매출 비중 변화로는 축제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가맹점 수가 작은 관계로 업종별 매출 비중 변화로는 판단이 불가하지만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10851005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제주들불축제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885310359"/>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2016.3.3 ~ 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제주시 애월읍 봉성리 산</a:t>
                      </a:r>
                      <a:r>
                        <a:rPr lang="en-US" altLang="ko-KR" sz="1200" b="0" i="0" u="none" strike="noStrike" smtClean="0">
                          <a:solidFill>
                            <a:srgbClr val="000000"/>
                          </a:solidFill>
                          <a:latin typeface="+mn-ea"/>
                          <a:ea typeface="+mn-ea"/>
                        </a:rPr>
                        <a:t>59-8,</a:t>
                      </a:r>
                    </a:p>
                    <a:p>
                      <a:pPr algn="l" rtl="0" fontAlgn="ctr"/>
                      <a:r>
                        <a:rPr lang="ko-KR" altLang="en-US" sz="1200" b="0" i="0" u="none" strike="noStrike" smtClean="0">
                          <a:solidFill>
                            <a:srgbClr val="000000"/>
                          </a:solidFill>
                          <a:latin typeface="+mn-ea"/>
                          <a:ea typeface="+mn-ea"/>
                        </a:rPr>
                        <a:t>제주시 애월읍 봉성리 새별오름</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평화로변</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제주시관광축제추진협의회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정월대보름들불축제로 제주 옛 목축문화를 현대적 감각에 맞게 재현하여 관광 상품화한 문화관광축제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성화점검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횃불점화</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들불음악회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개막공연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특별공연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묘목 나눠주기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화산불꽃쇼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지역명품 홍보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향토음식점 운영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971600" y="335951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74057172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16,614,240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77,089,651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92,764,823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-60,475,411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-76,150,583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-82%</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-17%,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-78%</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19042939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제주들불축제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147777025"/>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998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537" y="2528901"/>
            <a:ext cx="6228692"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업종별 매출의 대부분은 레져업소로 업종별 매출변화 파악 불가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가맹점수가 작은 관계로 업종별 매출 비중 변화로는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가맹점 수가 작은 관계로 업종별 매출 비중 변화로는 판단이 불가하고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이상에서만 거래가 발생했으며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모두 감소하여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이상에서만 거래가 발생</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41208854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a:t>’16</a:t>
            </a:r>
            <a:r>
              <a:rPr lang="ko-KR" altLang="en-US"/>
              <a:t>년 축제 현황</a:t>
            </a:r>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 년도별 지역별 축제 현황</a:t>
            </a:r>
          </a:p>
        </p:txBody>
      </p:sp>
      <p:sp>
        <p:nvSpPr>
          <p:cNvPr id="32" name="직사각형 31"/>
          <p:cNvSpPr/>
          <p:nvPr/>
        </p:nvSpPr>
        <p:spPr>
          <a:xfrm>
            <a:off x="215516" y="1088740"/>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 축제 중 행사기간이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일이내 인 축제는 전체의 </a:t>
            </a:r>
            <a:r>
              <a:rPr lang="en-US" altLang="ko-KR" sz="1600" spc="100">
                <a:ln>
                  <a:solidFill>
                    <a:prstClr val="black">
                      <a:alpha val="20000"/>
                    </a:prstClr>
                  </a:solidFill>
                </a:ln>
                <a:solidFill>
                  <a:srgbClr val="000000"/>
                </a:solidFill>
                <a:latin typeface="NOVA Bold"/>
                <a:ea typeface="NOVA Bold"/>
                <a:cs typeface="Arial" pitchFamily="34" charset="0"/>
              </a:rPr>
              <a:t>43%</a:t>
            </a:r>
            <a:r>
              <a:rPr lang="ko-KR" altLang="en-US" sz="1600" spc="100">
                <a:ln>
                  <a:solidFill>
                    <a:prstClr val="black">
                      <a:alpha val="20000"/>
                    </a:prstClr>
                  </a:solidFill>
                </a:ln>
                <a:solidFill>
                  <a:srgbClr val="000000"/>
                </a:solidFill>
                <a:latin typeface="NOVA Bold"/>
                <a:ea typeface="NOVA Bold"/>
                <a:cs typeface="Arial" pitchFamily="34" charset="0"/>
              </a:rPr>
              <a:t>로 기존</a:t>
            </a:r>
            <a:r>
              <a:rPr lang="en-US" altLang="ko-KR" sz="1600" spc="100">
                <a:ln>
                  <a:solidFill>
                    <a:prstClr val="black">
                      <a:alpha val="20000"/>
                    </a:prstClr>
                  </a:solidFill>
                </a:ln>
                <a:solidFill>
                  <a:srgbClr val="000000"/>
                </a:solidFill>
                <a:latin typeface="NOVA Bold"/>
                <a:ea typeface="NOVA Bold"/>
                <a:cs typeface="Arial" pitchFamily="34" charset="0"/>
              </a:rPr>
              <a:t>(77%)</a:t>
            </a:r>
            <a:r>
              <a:rPr lang="ko-KR" altLang="en-US" sz="1600" spc="100">
                <a:ln>
                  <a:solidFill>
                    <a:prstClr val="black">
                      <a:alpha val="20000"/>
                    </a:prstClr>
                  </a:solidFill>
                </a:ln>
                <a:solidFill>
                  <a:srgbClr val="000000"/>
                </a:solidFill>
                <a:latin typeface="NOVA Bold"/>
                <a:ea typeface="NOVA Bold"/>
                <a:cs typeface="Arial" pitchFamily="34" charset="0"/>
              </a:rPr>
              <a:t> 대비 다양화 되었고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행사기간 중복도 현저히 개선됨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2" name="직선 연결선 21"/>
          <p:cNvCxnSpPr/>
          <p:nvPr/>
        </p:nvCxnSpPr>
        <p:spPr>
          <a:xfrm>
            <a:off x="287524"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523" y="2020647"/>
            <a:ext cx="849694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’16</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상세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II</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3" name="표 12"/>
          <p:cNvGraphicFramePr>
            <a:graphicFrameLocks noGrp="1"/>
          </p:cNvGraphicFramePr>
          <p:nvPr>
            <p:extLst>
              <p:ext uri="{D42A27DB-BD31-4B8C-83A1-F6EECF244321}">
                <p14:modId xmlns:p14="http://schemas.microsoft.com/office/powerpoint/2010/main" val="606080852"/>
              </p:ext>
            </p:extLst>
          </p:nvPr>
        </p:nvGraphicFramePr>
        <p:xfrm>
          <a:off x="323528" y="2425085"/>
          <a:ext cx="8460940" cy="4027716"/>
        </p:xfrm>
        <a:graphic>
          <a:graphicData uri="http://schemas.openxmlformats.org/drawingml/2006/table">
            <a:tbl>
              <a:tblPr/>
              <a:tblGrid>
                <a:gridCol w="432048"/>
                <a:gridCol w="3636404"/>
                <a:gridCol w="1944216"/>
                <a:gridCol w="2448272"/>
              </a:tblGrid>
              <a:tr h="255381">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축제명</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 장소</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51489">
                <a:tc>
                  <a:txBody>
                    <a:bodyPr/>
                    <a:lstStyle/>
                    <a:p>
                      <a:pPr algn="ctr" rtl="0" fontAlgn="ctr"/>
                      <a:r>
                        <a:rPr lang="en-US" altLang="ko-KR" sz="1200" b="0" i="0" u="none" strike="noStrike" smtClean="0">
                          <a:solidFill>
                            <a:srgbClr val="000000"/>
                          </a:solidFill>
                          <a:latin typeface="+mn-ea"/>
                          <a:ea typeface="+mn-ea"/>
                        </a:rPr>
                        <a:t>38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왕벚꽃축제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2016.4.1 ~ 4.10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종합경기장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유채꽃축제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2016.4.9 ~ 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서귀포시 표선면 녹산로 </a:t>
                      </a:r>
                      <a:r>
                        <a:rPr lang="en-US" altLang="ko-KR" sz="1200" b="0" i="0" u="none" strike="noStrike" smtClean="0">
                          <a:solidFill>
                            <a:srgbClr val="000000"/>
                          </a:solidFill>
                          <a:latin typeface="+mn-ea"/>
                          <a:ea typeface="+mn-ea"/>
                        </a:rPr>
                        <a:t>464-65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가파도청보리축제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2016.4.9 ~ 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서귀포시 대정읍 가파도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한라산 청정 고사리 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2016.4.23 ~ 4.24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국가태풍센터 서측일원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한림공원 야생화축제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2016.5.1 ~ 5.31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중문골프장 달빛걷기</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2016.5.13 ~ 11.11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중문골프장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방선문축제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2016.5.14 ~ 5.15</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방선문계곡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설문대 할망제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2016.5.15 ~ 5.15</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제주돌문화공원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보목 자리돔축제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2016.5.27</a:t>
                      </a:r>
                      <a:r>
                        <a:rPr lang="en-US" altLang="ko-KR" sz="1200" b="0" i="0" u="none" strike="noStrike" baseline="0" smtClean="0">
                          <a:solidFill>
                            <a:srgbClr val="000000"/>
                          </a:solidFill>
                          <a:latin typeface="+mn-ea"/>
                          <a:ea typeface="+mn-ea"/>
                        </a:rPr>
                        <a:t> ~ 5.29</a:t>
                      </a:r>
                      <a:endParaRPr lang="en-US" altLang="ko-KR" sz="1200" b="0" i="0" u="none" strike="noStrike" smtClean="0">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서귀포시 보목항 포구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제주국제관광마라톤축제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2016.5.29 ~ 5.29</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구좌종합운동장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한림공원 수국축제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2016.6.1 ~ 6.30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한림공원 제주석분재원내 수국동산</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용연선상음악회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2016.6.3 ~ 6.3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용연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사려니숲 에코힐링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2016.6.4 ~ 6.18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사려니숲길</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해비치 아트 페스티벌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2016.6.13 ~ 6.16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해비치 호텔 </a:t>
                      </a:r>
                      <a:r>
                        <a:rPr lang="en-US" altLang="ko-KR" sz="1200" b="0" i="0" u="none" strike="noStrike" smtClean="0">
                          <a:solidFill>
                            <a:srgbClr val="000000"/>
                          </a:solidFill>
                          <a:latin typeface="+mn-ea"/>
                          <a:ea typeface="+mn-ea"/>
                        </a:rPr>
                        <a:t>&amp; </a:t>
                      </a:r>
                      <a:r>
                        <a:rPr lang="ko-KR" altLang="en-US" sz="1200" b="0" i="0" u="none" strike="noStrike" smtClean="0">
                          <a:solidFill>
                            <a:srgbClr val="000000"/>
                          </a:solidFill>
                          <a:latin typeface="+mn-ea"/>
                          <a:ea typeface="+mn-ea"/>
                        </a:rPr>
                        <a:t>리조트 제주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한림공원 연꽃축제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2016.7.1 ~ 9.30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한림공원</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TextBox 9"/>
          <p:cNvSpPr txBox="1"/>
          <p:nvPr/>
        </p:nvSpPr>
        <p:spPr>
          <a:xfrm>
            <a:off x="323528" y="6530861"/>
            <a:ext cx="637270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한국관광공사 대한민국 구석구석 사이트 </a:t>
            </a:r>
            <a:r>
              <a:rPr lang="en-US" altLang="ko-KR" sz="1000">
                <a:solidFill>
                  <a:srgbClr val="000000"/>
                </a:solidFill>
                <a:cs typeface="Arial Narrow" pitchFamily="34" charset="0"/>
              </a:rPr>
              <a:t>(korean.visitkorea.or.kr) </a:t>
            </a:r>
            <a:r>
              <a:rPr lang="ko-KR" altLang="en-US" sz="1000">
                <a:solidFill>
                  <a:srgbClr val="000000"/>
                </a:solidFill>
                <a:cs typeface="Arial Narrow" pitchFamily="34" charset="0"/>
              </a:rPr>
              <a:t>및 제주도청 자료 기준</a:t>
            </a:r>
          </a:p>
        </p:txBody>
      </p:sp>
    </p:spTree>
    <p:extLst>
      <p:ext uri="{BB962C8B-B14F-4D97-AF65-F5344CB8AC3E}">
        <p14:creationId xmlns:p14="http://schemas.microsoft.com/office/powerpoint/2010/main" val="62935763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국제전기자동차엑스포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964853333"/>
              </p:ext>
            </p:extLst>
          </p:nvPr>
        </p:nvGraphicFramePr>
        <p:xfrm>
          <a:off x="3599892" y="2554879"/>
          <a:ext cx="5220580" cy="1752597"/>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2016.3.18 ~ 3.24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중문관광로 </a:t>
                      </a:r>
                      <a:r>
                        <a:rPr lang="en-US" altLang="ko-KR" sz="1200" b="0" i="0" u="none" strike="noStrike" smtClean="0">
                          <a:solidFill>
                            <a:srgbClr val="000000"/>
                          </a:solidFill>
                          <a:latin typeface="+mn-ea"/>
                          <a:ea typeface="+mn-ea"/>
                        </a:rPr>
                        <a:t>224 (</a:t>
                      </a:r>
                      <a:r>
                        <a:rPr lang="ko-KR" altLang="en-US" sz="1200" b="0" i="0" u="none" strike="noStrike" smtClean="0">
                          <a:solidFill>
                            <a:srgbClr val="000000"/>
                          </a:solidFill>
                          <a:latin typeface="+mn-ea"/>
                          <a:ea typeface="+mn-ea"/>
                        </a:rPr>
                        <a:t>중문동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제주국제컨벤션센터</a:t>
                      </a:r>
                      <a:r>
                        <a:rPr lang="en-US" altLang="ko-KR" sz="1200" b="0" i="0" u="none" strike="noStrike" smtClean="0">
                          <a:solidFill>
                            <a:srgbClr val="000000"/>
                          </a:solidFill>
                          <a:latin typeface="+mn-ea"/>
                          <a:ea typeface="+mn-ea"/>
                        </a:rPr>
                        <a:t>(ICC jeju)</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산업통상자원부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환경부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국회신재생에너지정책연구포럼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국제전기자동차 엑스포 조직 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세계적인 명성을 가진 전기자동차</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모터사이클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전기자전거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등의  국내외 </a:t>
                      </a:r>
                      <a:r>
                        <a:rPr lang="en-US" altLang="ko-KR" sz="1200" b="0" i="0" u="none" strike="noStrike" baseline="0" smtClean="0">
                          <a:solidFill>
                            <a:srgbClr val="000000"/>
                          </a:solidFill>
                          <a:latin typeface="+mn-ea"/>
                          <a:ea typeface="+mn-ea"/>
                        </a:rPr>
                        <a:t>EV</a:t>
                      </a:r>
                      <a:r>
                        <a:rPr lang="ko-KR" altLang="en-US" sz="1200" b="0" i="0" u="none" strike="noStrike" baseline="0" smtClean="0">
                          <a:solidFill>
                            <a:srgbClr val="000000"/>
                          </a:solidFill>
                          <a:latin typeface="+mn-ea"/>
                          <a:ea typeface="+mn-ea"/>
                        </a:rPr>
                        <a:t>관련 기업들이 참가하고 제품을 홍보하는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전기차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각종 세미나</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및 컨퍼런스</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배터리</a:t>
                      </a:r>
                      <a:r>
                        <a:rPr lang="en-US" altLang="ko-KR" sz="1200" b="0" i="0" u="none" strike="noStrike" baseline="0" smtClean="0">
                          <a:solidFill>
                            <a:srgbClr val="000000"/>
                          </a:solidFill>
                          <a:latin typeface="+mn-ea"/>
                          <a:ea typeface="+mn-ea"/>
                        </a:rPr>
                        <a:t>/</a:t>
                      </a:r>
                      <a:r>
                        <a:rPr lang="ko-KR" altLang="en-US" sz="1200" b="0" i="0" u="none" strike="noStrike" baseline="0" smtClean="0">
                          <a:solidFill>
                            <a:srgbClr val="000000"/>
                          </a:solidFill>
                          <a:latin typeface="+mn-ea"/>
                          <a:ea typeface="+mn-ea"/>
                        </a:rPr>
                        <a:t>모터</a:t>
                      </a:r>
                      <a:r>
                        <a:rPr lang="en-US" altLang="ko-KR" sz="1200" b="0" i="0" u="none" strike="noStrike" baseline="0" smtClean="0">
                          <a:solidFill>
                            <a:srgbClr val="000000"/>
                          </a:solidFill>
                          <a:latin typeface="+mn-ea"/>
                          <a:ea typeface="+mn-ea"/>
                        </a:rPr>
                        <a:t>/</a:t>
                      </a:r>
                      <a:r>
                        <a:rPr lang="ko-KR" altLang="en-US" sz="1200" b="0" i="0" u="none" strike="noStrike" baseline="0" smtClean="0">
                          <a:solidFill>
                            <a:srgbClr val="000000"/>
                          </a:solidFill>
                          <a:latin typeface="+mn-ea"/>
                          <a:ea typeface="+mn-ea"/>
                        </a:rPr>
                        <a:t>설비 등 전시</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전기자동차 컨셉디자인 공모전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538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347827" y="392356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978372373"/>
              </p:ext>
            </p:extLst>
          </p:nvPr>
        </p:nvGraphicFramePr>
        <p:xfrm>
          <a:off x="251520" y="5233397"/>
          <a:ext cx="6516722" cy="1080613"/>
        </p:xfrm>
        <a:graphic>
          <a:graphicData uri="http://schemas.openxmlformats.org/drawingml/2006/table">
            <a:tbl>
              <a:tblPr/>
              <a:tblGrid>
                <a:gridCol w="828092"/>
                <a:gridCol w="1116124"/>
                <a:gridCol w="1224136"/>
                <a:gridCol w="1116124"/>
                <a:gridCol w="1044116"/>
                <a:gridCol w="1188130"/>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-589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272,611,957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243,228,154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519,991,846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29,383,803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-247,379,890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715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535996" y="5233397"/>
            <a:ext cx="2232248"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-48%</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12%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45525395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국제전기자동차엑스포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84656976"/>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878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2,894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-937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101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숙박업</a:t>
            </a:r>
            <a:r>
              <a:rPr lang="en-US" altLang="ko-KR" sz="1200" kern="0" spc="-60">
                <a:solidFill>
                  <a:srgbClr val="000000"/>
                </a:solidFill>
              </a:rPr>
              <a:t>, </a:t>
            </a:r>
            <a:r>
              <a:rPr lang="ko-KR" altLang="en-US" sz="1200" kern="0" spc="-60">
                <a:solidFill>
                  <a:srgbClr val="000000"/>
                </a:solidFill>
              </a:rPr>
              <a:t>일반음식 비중 증가</a:t>
            </a:r>
            <a:r>
              <a:rPr lang="en-US" altLang="ko-KR" sz="1200" kern="0" spc="-60">
                <a:solidFill>
                  <a:srgbClr val="000000"/>
                </a:solidFill>
              </a:rPr>
              <a:t>, </a:t>
            </a:r>
            <a:r>
              <a:rPr lang="ko-KR" altLang="en-US" sz="1200" kern="0" spc="-60">
                <a:solidFill>
                  <a:srgbClr val="000000"/>
                </a:solidFill>
              </a:rPr>
              <a:t>유통업영리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숙박업</a:t>
            </a:r>
            <a:r>
              <a:rPr lang="en-US" altLang="ko-KR" sz="1200" kern="0" spc="-60">
                <a:solidFill>
                  <a:srgbClr val="000000"/>
                </a:solidFill>
              </a:rPr>
              <a:t>, </a:t>
            </a:r>
            <a:r>
              <a:rPr lang="ko-KR" altLang="en-US" sz="1200" kern="0" spc="-60">
                <a:solidFill>
                  <a:srgbClr val="000000"/>
                </a:solidFill>
              </a:rPr>
              <a:t>일반음식 증가</a:t>
            </a:r>
            <a:r>
              <a:rPr lang="en-US" altLang="ko-KR" sz="1200" kern="0" spc="-60">
                <a:solidFill>
                  <a:srgbClr val="000000"/>
                </a:solidFill>
              </a:rPr>
              <a:t>, </a:t>
            </a:r>
            <a:r>
              <a:rPr lang="ko-KR" altLang="en-US" sz="1200" kern="0" spc="-60">
                <a:solidFill>
                  <a:srgbClr val="000000"/>
                </a:solidFill>
              </a:rPr>
              <a:t>용역서비스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1~3Km</a:t>
            </a:r>
            <a:r>
              <a:rPr lang="ko-KR" altLang="en-US" sz="1600" spc="100">
                <a:ln>
                  <a:solidFill>
                    <a:prstClr val="black">
                      <a:alpha val="20000"/>
                    </a:prstClr>
                  </a:solidFill>
                </a:ln>
                <a:solidFill>
                  <a:srgbClr val="000000"/>
                </a:solidFill>
                <a:latin typeface="NOVA Bold"/>
                <a:ea typeface="NOVA Bold"/>
                <a:cs typeface="Arial" pitchFamily="34" charset="0"/>
              </a:rPr>
              <a:t>제외한 모든 거리 구간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전년대비 </a:t>
            </a:r>
            <a:r>
              <a:rPr lang="en-US" altLang="ko-KR" sz="1200" kern="0" spc="-60">
                <a:solidFill>
                  <a:srgbClr val="000000"/>
                </a:solidFill>
              </a:rPr>
              <a:t>1~3km </a:t>
            </a:r>
            <a:r>
              <a:rPr lang="ko-KR" altLang="en-US" sz="1200" kern="0" spc="-60">
                <a:solidFill>
                  <a:srgbClr val="000000"/>
                </a:solidFill>
              </a:rPr>
              <a:t>이내 제외한 모든 구간에서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58177509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서귀포 유채꽃 국제걷기대회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769845540"/>
              </p:ext>
            </p:extLst>
          </p:nvPr>
        </p:nvGraphicFramePr>
        <p:xfrm>
          <a:off x="3599892" y="2554879"/>
          <a:ext cx="5220580" cy="173404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2016.3.19 ~ 3.20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중문관광로 </a:t>
                      </a:r>
                      <a:r>
                        <a:rPr lang="en-US" altLang="ko-KR" sz="1200" b="0" i="0" u="none" strike="noStrike" smtClean="0">
                          <a:solidFill>
                            <a:srgbClr val="000000"/>
                          </a:solidFill>
                          <a:latin typeface="+mn-ea"/>
                          <a:ea typeface="+mn-ea"/>
                        </a:rPr>
                        <a:t>224 (</a:t>
                      </a:r>
                      <a:r>
                        <a:rPr lang="ko-KR" altLang="en-US" sz="1200" b="0" i="0" u="none" strike="noStrike" smtClean="0">
                          <a:solidFill>
                            <a:srgbClr val="000000"/>
                          </a:solidFill>
                          <a:latin typeface="+mn-ea"/>
                          <a:ea typeface="+mn-ea"/>
                        </a:rPr>
                        <a:t>중문동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제주국제컨벤션센터 북측 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한국체육진흥회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서귀포시관광협의회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일본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중국</a:t>
                      </a:r>
                      <a:r>
                        <a:rPr lang="ko-KR" altLang="en-US" sz="1200" b="0" i="0" u="none" strike="noStrike" baseline="0" smtClean="0">
                          <a:solidFill>
                            <a:srgbClr val="000000"/>
                          </a:solidFill>
                          <a:latin typeface="+mn-ea"/>
                          <a:ea typeface="+mn-ea"/>
                        </a:rPr>
                        <a:t> 등 동북아 </a:t>
                      </a:r>
                      <a:r>
                        <a:rPr lang="en-US" altLang="ko-KR" sz="1200" b="0" i="0" u="none" strike="noStrike" baseline="0" smtClean="0">
                          <a:solidFill>
                            <a:srgbClr val="000000"/>
                          </a:solidFill>
                          <a:latin typeface="+mn-ea"/>
                          <a:ea typeface="+mn-ea"/>
                        </a:rPr>
                        <a:t>3</a:t>
                      </a:r>
                      <a:r>
                        <a:rPr lang="ko-KR" altLang="en-US" sz="1200" b="0" i="0" u="none" strike="noStrike" baseline="0" smtClean="0">
                          <a:solidFill>
                            <a:srgbClr val="000000"/>
                          </a:solidFill>
                          <a:latin typeface="+mn-ea"/>
                          <a:ea typeface="+mn-ea"/>
                        </a:rPr>
                        <a:t>개국에서 각 국의 꽃을 주제로 열리는 대회로 평화와 화합을 다지고 서로의 문화를 나누는 세계인들의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유채꽃샐러드빵 나눔</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축하공연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종이유채꽃 접기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포토존</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347827" y="392356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5123882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60,863,018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45,785,216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41,759,413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15,077,802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19,103,605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112%,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46%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72%,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13759935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서귀포 유채꽃 국제걷기대회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146750506"/>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3,092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-802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숙박업</a:t>
            </a:r>
            <a:r>
              <a:rPr lang="en-US" altLang="ko-KR" sz="1200" kern="0" spc="-60">
                <a:solidFill>
                  <a:srgbClr val="000000"/>
                </a:solidFill>
              </a:rPr>
              <a:t>, </a:t>
            </a:r>
            <a:r>
              <a:rPr lang="ko-KR" altLang="en-US" sz="1200" kern="0" spc="-60">
                <a:solidFill>
                  <a:srgbClr val="000000"/>
                </a:solidFill>
              </a:rPr>
              <a:t>일반음식 비중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서적문구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숙박업 증가</a:t>
            </a:r>
            <a:r>
              <a:rPr lang="en-US" altLang="ko-KR" sz="1200" kern="0" spc="-60">
                <a:solidFill>
                  <a:srgbClr val="000000"/>
                </a:solidFill>
              </a:rPr>
              <a:t>, </a:t>
            </a:r>
            <a:r>
              <a:rPr lang="ko-KR" altLang="en-US" sz="1200" kern="0" spc="-60">
                <a:solidFill>
                  <a:srgbClr val="000000"/>
                </a:solidFill>
              </a:rPr>
              <a:t>서적문구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143508" y="1124744"/>
            <a:ext cx="8892988"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숙박업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1~3Km</a:t>
            </a:r>
            <a:r>
              <a:rPr lang="ko-KR" altLang="en-US" sz="1600" spc="100">
                <a:ln>
                  <a:solidFill>
                    <a:prstClr val="black">
                      <a:alpha val="20000"/>
                    </a:prstClr>
                  </a:solidFill>
                </a:ln>
                <a:solidFill>
                  <a:srgbClr val="000000"/>
                </a:solidFill>
                <a:latin typeface="NOVA Bold"/>
                <a:ea typeface="NOVA Bold"/>
                <a:cs typeface="Arial" pitchFamily="34" charset="0"/>
              </a:rPr>
              <a:t>제외한 모든 거리 구간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전년대비 </a:t>
            </a:r>
            <a:r>
              <a:rPr lang="en-US" altLang="ko-KR" sz="1200" kern="0" spc="-60">
                <a:solidFill>
                  <a:srgbClr val="000000"/>
                </a:solidFill>
              </a:rPr>
              <a:t>1~3km </a:t>
            </a:r>
            <a:r>
              <a:rPr lang="ko-KR" altLang="en-US" sz="1200" kern="0" spc="-60">
                <a:solidFill>
                  <a:srgbClr val="000000"/>
                </a:solidFill>
              </a:rPr>
              <a:t>이내 제외한 모든 구간에서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843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536" y="2528900"/>
            <a:ext cx="6228692" cy="193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2955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튤립축제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410509891"/>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2016.3.26 ~ 4.17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한림공원의 봄맞이 행사로 </a:t>
                      </a:r>
                      <a:r>
                        <a:rPr lang="en-US" altLang="ko-KR" sz="1200" b="0" i="0" u="none" strike="noStrike" smtClean="0">
                          <a:solidFill>
                            <a:srgbClr val="000000"/>
                          </a:solidFill>
                          <a:latin typeface="+mn-ea"/>
                          <a:ea typeface="+mn-ea"/>
                        </a:rPr>
                        <a:t>16</a:t>
                      </a:r>
                      <a:r>
                        <a:rPr lang="ko-KR" altLang="en-US" sz="1200" b="0" i="0" u="none" strike="noStrike" smtClean="0">
                          <a:solidFill>
                            <a:srgbClr val="000000"/>
                          </a:solidFill>
                          <a:latin typeface="+mn-ea"/>
                          <a:ea typeface="+mn-ea"/>
                        </a:rPr>
                        <a:t>개의 식물원을 보유한 한림공원의 튤립축제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튤립꽃 전시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02147" y="337174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439130622"/>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27,272,285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24,150,366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26,404,107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3,121,920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868,179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23%,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6%</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00346747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한림공원 튤립축제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77504712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305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211" y="2528901"/>
            <a:ext cx="6253017"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신변잡화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일반음식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07504" y="1124744"/>
            <a:ext cx="892899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모든 거리 구간에서 거래가 증가되나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전년대비 </a:t>
            </a:r>
            <a:r>
              <a:rPr lang="en-US" altLang="ko-KR" sz="1600" spc="100">
                <a:ln>
                  <a:solidFill>
                    <a:prstClr val="black">
                      <a:alpha val="20000"/>
                    </a:prstClr>
                  </a:solidFill>
                </a:ln>
                <a:solidFill>
                  <a:srgbClr val="000000"/>
                </a:solidFill>
                <a:latin typeface="NOVA Bold"/>
                <a:ea typeface="NOVA Bold"/>
                <a:cs typeface="Arial" pitchFamily="34" charset="0"/>
              </a:rPr>
              <a:t>1~3km </a:t>
            </a:r>
            <a:r>
              <a:rPr lang="ko-KR" altLang="en-US" sz="1600" spc="100">
                <a:ln>
                  <a:solidFill>
                    <a:prstClr val="black">
                      <a:alpha val="20000"/>
                    </a:prstClr>
                  </a:solidFill>
                </a:ln>
                <a:solidFill>
                  <a:srgbClr val="000000"/>
                </a:solidFill>
                <a:latin typeface="NOVA Bold"/>
                <a:ea typeface="NOVA Bold"/>
                <a:cs typeface="Arial" pitchFamily="34" charset="0"/>
              </a:rPr>
              <a:t>증가 폭이 가장 커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전년대비 </a:t>
            </a:r>
            <a:r>
              <a:rPr lang="en-US" altLang="ko-KR" sz="1200" kern="0" spc="-60">
                <a:solidFill>
                  <a:srgbClr val="000000"/>
                </a:solidFill>
              </a:rPr>
              <a:t>1~3Km </a:t>
            </a:r>
            <a:r>
              <a:rPr lang="ko-KR" altLang="en-US" sz="1200" kern="0" spc="-60">
                <a:solidFill>
                  <a:srgbClr val="000000"/>
                </a:solidFill>
              </a:rPr>
              <a:t>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65134071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서사라 문화 거리축제</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420976154"/>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2016.4.1 ~ 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 </a:t>
                      </a:r>
                      <a:r>
                        <a:rPr lang="en-US" altLang="ko-KR" sz="1200" b="0" i="0" u="none" strike="noStrike" smtClean="0">
                          <a:solidFill>
                            <a:srgbClr val="000000"/>
                          </a:solidFill>
                          <a:latin typeface="+mn-ea"/>
                          <a:ea typeface="+mn-ea"/>
                        </a:rPr>
                        <a:t>1230,</a:t>
                      </a:r>
                    </a:p>
                    <a:p>
                      <a:pPr algn="l" rtl="0" fontAlgn="ctr"/>
                      <a:r>
                        <a:rPr lang="ko-KR" altLang="en-US" sz="1200" b="0" i="0" u="none" strike="noStrike" smtClean="0">
                          <a:solidFill>
                            <a:srgbClr val="000000"/>
                          </a:solidFill>
                          <a:latin typeface="+mn-ea"/>
                          <a:ea typeface="+mn-ea"/>
                        </a:rPr>
                        <a:t>제주시 전농로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제대 입구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a:t>
                      </a:r>
                      <a:r>
                        <a:rPr lang="ko-KR" altLang="en-US" sz="1200" b="0" i="0" u="none" strike="noStrike" baseline="0" smtClean="0">
                          <a:solidFill>
                            <a:srgbClr val="000000"/>
                          </a:solidFill>
                          <a:latin typeface="+mn-ea"/>
                          <a:ea typeface="+mn-ea"/>
                        </a:rPr>
                        <a:t> 주민자치위원회</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서사라 문화거리축제추진위원회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올해는 제주왕벚꽃축제와 함께 전농로에서 실시하며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행사 기간동안 차 없는 거리를 조성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청소년 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퍼레이드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전농로 사랑 상품권 배포</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r>
                        <a:rPr lang="en-US" altLang="ko-KR" sz="1200" b="0" i="0" u="none" strike="noStrike" smtClean="0">
                          <a:solidFill>
                            <a:srgbClr val="000000"/>
                          </a:solidFill>
                          <a:latin typeface="+mn-ea"/>
                          <a:ea typeface="+mn-ea"/>
                        </a:rPr>
                        <a:t>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79473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816480705"/>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6,945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330,139,100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383,256,474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343,862,198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-53,117,374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-13,723,098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-10%,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35435812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서사라 문화 거리축제</a:t>
            </a:r>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29242929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6,945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38,127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31,462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35,033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34,590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443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10,479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408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492897"/>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일반음식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92988"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모든 거리에서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모든 구간에서 거래건수 증가하나</a:t>
            </a:r>
            <a:r>
              <a:rPr lang="en-US" altLang="ko-KR" sz="1200" kern="0" spc="-60">
                <a:solidFill>
                  <a:srgbClr val="000000"/>
                </a:solidFill>
              </a:rPr>
              <a:t>, 3~5Km </a:t>
            </a:r>
            <a:r>
              <a:rPr lang="ko-KR" altLang="en-US" sz="1200" kern="0" spc="-60">
                <a:solidFill>
                  <a:srgbClr val="000000"/>
                </a:solidFill>
              </a:rPr>
              <a:t>구간에서 증가 폭이 가장 큼</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모든 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15065117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왕벚꽃축제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977526160"/>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2016.4.1 ~ 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 </a:t>
                      </a:r>
                      <a:r>
                        <a:rPr lang="en-US" altLang="ko-KR" sz="1200" b="0" i="0" u="none" strike="noStrike" smtClean="0">
                          <a:solidFill>
                            <a:srgbClr val="000000"/>
                          </a:solidFill>
                          <a:latin typeface="+mn-ea"/>
                          <a:ea typeface="+mn-ea"/>
                        </a:rPr>
                        <a:t>1230,</a:t>
                      </a:r>
                    </a:p>
                    <a:p>
                      <a:pPr algn="l" rtl="0" fontAlgn="ctr"/>
                      <a:r>
                        <a:rPr lang="ko-KR" altLang="en-US" sz="1200" b="0" i="0" u="none" strike="noStrike" smtClean="0">
                          <a:solidFill>
                            <a:srgbClr val="000000"/>
                          </a:solidFill>
                          <a:latin typeface="+mn-ea"/>
                          <a:ea typeface="+mn-ea"/>
                        </a:rPr>
                        <a:t>제주시 전농로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제대 입구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제주시관광축제위원회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우리나에서 제일 먼저 벚꽃을 접할수 있는 제주에서 화려한 왕벚꽃과 함께 새봄의 향연을 즐길</a:t>
                      </a:r>
                      <a:r>
                        <a:rPr lang="ko-KR" altLang="en-US" sz="1200" b="0" i="0" u="none" strike="noStrike" baseline="0" smtClean="0">
                          <a:solidFill>
                            <a:srgbClr val="000000"/>
                          </a:solidFill>
                          <a:latin typeface="+mn-ea"/>
                          <a:ea typeface="+mn-ea"/>
                        </a:rPr>
                        <a:t> 수 있는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왕벚꽃 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왕벚꽃 나이트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청소년 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사진촬영대회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거리이벤트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플리마켓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79473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8" name="표 27"/>
          <p:cNvGraphicFramePr>
            <a:graphicFrameLocks noGrp="1"/>
          </p:cNvGraphicFramePr>
          <p:nvPr>
            <p:extLst>
              <p:ext uri="{D42A27DB-BD31-4B8C-83A1-F6EECF244321}">
                <p14:modId xmlns:p14="http://schemas.microsoft.com/office/powerpoint/2010/main" val="739521008"/>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6,945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330,139,100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383,256,474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343,862,198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-53,117,374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-13,723,098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-10%,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3" name="TextBox 22"/>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0512716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왕벚꽃축제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723885349"/>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6,945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38,127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31,462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35,033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34,590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443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10,479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510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일반음식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07504" y="1124744"/>
            <a:ext cx="892899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모든 거리에서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모든 구간에서 거래건수 증가하나</a:t>
            </a:r>
            <a:r>
              <a:rPr lang="en-US" altLang="ko-KR" sz="1200" kern="0" spc="-60">
                <a:solidFill>
                  <a:srgbClr val="000000"/>
                </a:solidFill>
              </a:rPr>
              <a:t>, 3~5Km </a:t>
            </a:r>
            <a:r>
              <a:rPr lang="ko-KR" altLang="en-US" sz="1200" kern="0" spc="-60">
                <a:solidFill>
                  <a:srgbClr val="000000"/>
                </a:solidFill>
              </a:rPr>
              <a:t>구간에서 증가 폭이 가장 큼</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모든 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35553370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a:t>’16</a:t>
            </a:r>
            <a:r>
              <a:rPr lang="ko-KR" altLang="en-US"/>
              <a:t>년 축제 현황</a:t>
            </a:r>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 년도별 지역별 축제 현황</a:t>
            </a:r>
          </a:p>
        </p:txBody>
      </p:sp>
      <p:sp>
        <p:nvSpPr>
          <p:cNvPr id="32" name="직사각형 31"/>
          <p:cNvSpPr/>
          <p:nvPr/>
        </p:nvSpPr>
        <p:spPr>
          <a:xfrm>
            <a:off x="226706" y="1088740"/>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레져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스포츠 등의 참여</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체험형 축제도 다수 개최되어 관광자원을 바탕으로 한 축제의 다양화로 변천되어 가고 있음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2" name="직선 연결선 21"/>
          <p:cNvCxnSpPr/>
          <p:nvPr/>
        </p:nvCxnSpPr>
        <p:spPr>
          <a:xfrm>
            <a:off x="287524" y="2390401"/>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523" y="2062168"/>
            <a:ext cx="849694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’16</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상세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III</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3" name="표 12"/>
          <p:cNvGraphicFramePr>
            <a:graphicFrameLocks noGrp="1"/>
          </p:cNvGraphicFramePr>
          <p:nvPr>
            <p:extLst>
              <p:ext uri="{D42A27DB-BD31-4B8C-83A1-F6EECF244321}">
                <p14:modId xmlns:p14="http://schemas.microsoft.com/office/powerpoint/2010/main" val="3594248174"/>
              </p:ext>
            </p:extLst>
          </p:nvPr>
        </p:nvGraphicFramePr>
        <p:xfrm>
          <a:off x="323528" y="2466606"/>
          <a:ext cx="8460940" cy="3894568"/>
        </p:xfrm>
        <a:graphic>
          <a:graphicData uri="http://schemas.openxmlformats.org/drawingml/2006/table">
            <a:tbl>
              <a:tblPr/>
              <a:tblGrid>
                <a:gridCol w="432048"/>
                <a:gridCol w="3636404"/>
                <a:gridCol w="1764196"/>
                <a:gridCol w="2628292"/>
              </a:tblGrid>
              <a:tr h="255381">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축제명</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 장소</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거문오름 국제트레킹대회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2016.7.9 ~ 7.18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거문오름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한여름밤의 예술축제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2016.7.23 ~ 8.3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제주시 해변공연장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한여름밤 솜반천 청소년 영상문화축제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2016.7.23 ~ 8.7</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서귀포시 서홍동 솜반천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삼양검은모래 해변축제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2016.7.29 ~ 7.30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제주시 삼양검은모래해변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이호테우축제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2016.7.29</a:t>
                      </a:r>
                      <a:r>
                        <a:rPr lang="en-US" altLang="ko-KR" sz="1200" b="0" i="0" u="none" strike="noStrike" baseline="0" smtClean="0">
                          <a:solidFill>
                            <a:srgbClr val="000000"/>
                          </a:solidFill>
                          <a:latin typeface="+mn-ea"/>
                          <a:ea typeface="+mn-ea"/>
                        </a:rPr>
                        <a:t> ~ 7.31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이호테우해변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표선해비치해변 하얀모래축제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2016.7.30 ~ 7.31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서귀포시 표선해비치해변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금능 원담축제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2016.7.30 ~ 7.31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한림읍 금능으뜸원 해변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 야해페스티벌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2016.8.3 ~ 8.9</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서귀포시 표선해비치해변 특설무대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예래생태마을체험축제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2016.8.6 ~ 8.7</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주행사장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논짓물공연장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제주국제관악제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2016.8.8 ~ 8.16</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제주문예회관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제주해변공연장</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도두오래물축제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2016.8.12 ~ 8.14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오래물광장 및 도두어항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쇠소깍 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2016.8.13 ~ 8.14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효돈동 쇠소깍 및 하효항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레저스포츠대축제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2016.8.26 ~ 10.3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제주해변공연장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이호테우해변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해안도로</a:t>
                      </a:r>
                      <a:r>
                        <a:rPr lang="en-US" altLang="ko-KR" sz="1200" b="0" i="0" u="none" strike="noStrike" baseline="0" smtClean="0">
                          <a:solidFill>
                            <a:srgbClr val="000000"/>
                          </a:solidFill>
                          <a:latin typeface="+mn-ea"/>
                          <a:ea typeface="+mn-ea"/>
                        </a:rPr>
                        <a:t>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뮤직 페스티벌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2016.8.27 ~ 8.28</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제주돌문화공원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돌박물관 야외무대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TextBox 9"/>
          <p:cNvSpPr txBox="1"/>
          <p:nvPr/>
        </p:nvSpPr>
        <p:spPr>
          <a:xfrm>
            <a:off x="323528" y="6309320"/>
            <a:ext cx="637270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한국관광공사 대한민국 구석구석 사이트 </a:t>
            </a:r>
            <a:r>
              <a:rPr lang="en-US" altLang="ko-KR" sz="1000">
                <a:solidFill>
                  <a:srgbClr val="000000"/>
                </a:solidFill>
                <a:cs typeface="Arial Narrow" pitchFamily="34" charset="0"/>
              </a:rPr>
              <a:t>(korean.visitkorea.or.kr) </a:t>
            </a:r>
            <a:r>
              <a:rPr lang="ko-KR" altLang="en-US" sz="1000">
                <a:solidFill>
                  <a:srgbClr val="000000"/>
                </a:solidFill>
                <a:cs typeface="Arial Narrow" pitchFamily="34" charset="0"/>
              </a:rPr>
              <a:t>및 제주도청 자료 기준</a:t>
            </a:r>
          </a:p>
        </p:txBody>
      </p:sp>
    </p:spTree>
    <p:extLst>
      <p:ext uri="{BB962C8B-B14F-4D97-AF65-F5344CB8AC3E}">
        <p14:creationId xmlns:p14="http://schemas.microsoft.com/office/powerpoint/2010/main" val="48708172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유채꽃축제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4281282242"/>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2016.4.9 ~ 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표선면 녹산로 </a:t>
                      </a:r>
                      <a:r>
                        <a:rPr lang="en-US" altLang="ko-KR" sz="1200" b="0" i="0" u="none" strike="noStrike" smtClean="0">
                          <a:solidFill>
                            <a:srgbClr val="000000"/>
                          </a:solidFill>
                          <a:latin typeface="+mn-ea"/>
                          <a:ea typeface="+mn-ea"/>
                        </a:rPr>
                        <a:t>464-65,</a:t>
                      </a:r>
                    </a:p>
                    <a:p>
                      <a:pPr algn="l" rtl="0" fontAlgn="ctr"/>
                      <a:r>
                        <a:rPr lang="ko-KR" altLang="en-US" sz="1200" b="0" i="0" u="none" strike="noStrike" smtClean="0">
                          <a:solidFill>
                            <a:srgbClr val="000000"/>
                          </a:solidFill>
                          <a:latin typeface="+mn-ea"/>
                          <a:ea typeface="+mn-ea"/>
                        </a:rPr>
                        <a:t>서귀포시 표선면 녹산로 </a:t>
                      </a:r>
                      <a:r>
                        <a:rPr lang="en-US" altLang="ko-KR" sz="1200" b="0" i="0" u="none" strike="noStrike" smtClean="0">
                          <a:solidFill>
                            <a:srgbClr val="000000"/>
                          </a:solidFill>
                          <a:latin typeface="+mn-ea"/>
                          <a:ea typeface="+mn-ea"/>
                        </a:rPr>
                        <a:t>464-65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가시리마을회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제주유채꽃축제조직위원회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유채꽃의 아름다움을 칭송하기 위해 마련된 축제로 제주의 푸른바다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돌담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노란색의 유채꽃의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가지 색이 어우러지는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체험이벤트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열린무대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개막축하행사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전국노래자랑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댄스페스티벌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무대공연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축하공연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10017"/>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355939" y="323948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85214547"/>
              </p:ext>
            </p:extLst>
          </p:nvPr>
        </p:nvGraphicFramePr>
        <p:xfrm>
          <a:off x="251520" y="5229200"/>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48,000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685,000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443,975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-637,000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-395,975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81784"/>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9200"/>
            <a:ext cx="2160240" cy="1091291"/>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-69%,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-89%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-43%,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-93%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91837048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유채꽃축제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925584751"/>
              </p:ext>
            </p:extLst>
          </p:nvPr>
        </p:nvGraphicFramePr>
        <p:xfrm>
          <a:off x="359532" y="5168158"/>
          <a:ext cx="6264696" cy="1177165"/>
        </p:xfrm>
        <a:graphic>
          <a:graphicData uri="http://schemas.openxmlformats.org/drawingml/2006/table">
            <a:tbl>
              <a:tblPr/>
              <a:tblGrid>
                <a:gridCol w="972108"/>
                <a:gridCol w="1058518"/>
                <a:gridCol w="1058518"/>
                <a:gridCol w="1058518"/>
                <a:gridCol w="1058518"/>
                <a:gridCol w="10585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613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고객 수 및 가맹점 수가 너무 작은 관계로 업종별 매출 비중 변화로는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및 가맹점 수가 너무 작은 관계로 업종별 매출 비중 변화로는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3~5km </a:t>
            </a:r>
            <a:r>
              <a:rPr lang="ko-KR" altLang="en-US" sz="1200" kern="0" spc="-60">
                <a:solidFill>
                  <a:srgbClr val="000000"/>
                </a:solidFill>
              </a:rPr>
              <a:t>이상에서만 거래건수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15198674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가파도청보리축제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102380460"/>
              </p:ext>
            </p:extLst>
          </p:nvPr>
        </p:nvGraphicFramePr>
        <p:xfrm>
          <a:off x="3599892" y="2554879"/>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2016.4.9 ~ 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대정읍 가파리</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서귀포시 대정읍 가파도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가파도 청보리 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대정읍 모슬포항에서 남쪽 </a:t>
                      </a:r>
                      <a:r>
                        <a:rPr lang="en-US" altLang="ko-KR" sz="1200" b="0" i="0" u="none" strike="noStrike" smtClean="0">
                          <a:solidFill>
                            <a:srgbClr val="000000"/>
                          </a:solidFill>
                          <a:latin typeface="+mn-ea"/>
                          <a:ea typeface="+mn-ea"/>
                        </a:rPr>
                        <a:t>5.5km</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해상의 섬으로 가파도 청보리는 </a:t>
                      </a:r>
                      <a:r>
                        <a:rPr lang="en-US" altLang="ko-KR" sz="1200" b="0" i="0" u="none" strike="noStrike" baseline="0" smtClean="0">
                          <a:solidFill>
                            <a:srgbClr val="000000"/>
                          </a:solidFill>
                          <a:latin typeface="+mn-ea"/>
                          <a:ea typeface="+mn-ea"/>
                        </a:rPr>
                        <a:t>18</a:t>
                      </a:r>
                      <a:r>
                        <a:rPr lang="ko-KR" altLang="en-US" sz="1200" b="0" i="0" u="none" strike="noStrike" baseline="0" smtClean="0">
                          <a:solidFill>
                            <a:srgbClr val="000000"/>
                          </a:solidFill>
                          <a:latin typeface="+mn-ea"/>
                          <a:ea typeface="+mn-ea"/>
                        </a:rPr>
                        <a:t>만평의 청보리밭위에서 물결이 굽이치는 대장관을 이루는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청보리밭걷기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연날리기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보물찾기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자전거대회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나도 가수다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밴드공연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특산물 판매장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492896"/>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719572" y="424760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936851900"/>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959,869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410,014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787,023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549,854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172,845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22%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133%,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134%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56066994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가파도청보리축제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83076784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715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3839" y="2528900"/>
            <a:ext cx="62703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숙박업 비중 증가</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고객 수 및 가맹점 수가 작은 관계로 업종별 매출 비중 변화로는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숙박업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 감소하지만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고객 수 및 가맹점 수가 작은 관계로 업종별 매출 비중 변화로는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이내에서만 거래건수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44203829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한라산 청정 고사리 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61407800"/>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2016.4.23 ~ 4.24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남원읍 서성로 </a:t>
                      </a:r>
                      <a:r>
                        <a:rPr lang="en-US" altLang="ko-KR" sz="1200" b="0" i="0" u="none" strike="noStrike" smtClean="0">
                          <a:solidFill>
                            <a:srgbClr val="000000"/>
                          </a:solidFill>
                          <a:latin typeface="+mn-ea"/>
                          <a:ea typeface="+mn-ea"/>
                        </a:rPr>
                        <a:t>788 (</a:t>
                      </a:r>
                      <a:r>
                        <a:rPr lang="ko-KR" altLang="en-US" sz="1200" b="0" i="0" u="none" strike="noStrike" smtClean="0">
                          <a:solidFill>
                            <a:srgbClr val="000000"/>
                          </a:solidFill>
                          <a:latin typeface="+mn-ea"/>
                          <a:ea typeface="+mn-ea"/>
                        </a:rPr>
                        <a:t>남원읍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국가태풍센터 서측일원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남원읍</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남원읍 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넓은 들판에서 고사리를 꺽으며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자연을 만끽하는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고사리 꺾기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추억의 황금고사리 찾기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고사리 향토음식</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고사리 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제주어말하기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159732" y="353701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03919118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1,105,470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1,447,327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947,143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-341,857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158,327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75%,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고객수 </a:t>
            </a:r>
            <a:r>
              <a:rPr lang="en-US" altLang="ko-KR" sz="1600" spc="100">
                <a:ln>
                  <a:solidFill>
                    <a:prstClr val="black">
                      <a:alpha val="20000"/>
                    </a:prstClr>
                  </a:solidFill>
                </a:ln>
                <a:solidFill>
                  <a:srgbClr val="000000"/>
                </a:solidFill>
                <a:latin typeface="NOVA Bold"/>
                <a:ea typeface="NOVA Bold"/>
                <a:cs typeface="Arial" pitchFamily="34" charset="0"/>
              </a:rPr>
              <a:t>60%,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21161297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한라산 청정 고사리 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453772652"/>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817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8577" y="2528901"/>
            <a:ext cx="625565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농업 비중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고객 수 및 가맹점 수가 작은 관계로 업종별 매출 비중 변화로는 축제로 인한 결과로 판단 불가</a:t>
            </a:r>
          </a:p>
        </p:txBody>
      </p:sp>
      <p:sp>
        <p:nvSpPr>
          <p:cNvPr id="16" name="직사각형 15"/>
          <p:cNvSpPr/>
          <p:nvPr/>
        </p:nvSpPr>
        <p:spPr>
          <a:xfrm>
            <a:off x="179512"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농업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 감소하지만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고객 수 및 가맹점 수가 작은 관계로 업종별 매출 비중 변화로는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행사장소 기준 </a:t>
            </a:r>
            <a:r>
              <a:rPr lang="en-US" altLang="ko-KR" sz="1200" kern="0" spc="-60">
                <a:solidFill>
                  <a:srgbClr val="000000"/>
                </a:solidFill>
              </a:rPr>
              <a:t>1~3km </a:t>
            </a:r>
            <a:r>
              <a:rPr lang="ko-KR" altLang="en-US" sz="1200" kern="0" spc="-60">
                <a:solidFill>
                  <a:srgbClr val="000000"/>
                </a:solidFill>
              </a:rPr>
              <a:t>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44817723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야생화축제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786698613"/>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2016.5.1 ~ 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한림공원내에서</a:t>
                      </a:r>
                      <a:r>
                        <a:rPr lang="ko-KR" altLang="en-US" sz="1200" b="0" i="0" u="none" strike="noStrike" baseline="0" smtClean="0">
                          <a:solidFill>
                            <a:srgbClr val="000000"/>
                          </a:solidFill>
                          <a:latin typeface="+mn-ea"/>
                          <a:ea typeface="+mn-ea"/>
                        </a:rPr>
                        <a:t> 매월 </a:t>
                      </a:r>
                      <a:r>
                        <a:rPr lang="en-US" altLang="ko-KR" sz="1200" b="0" i="0" u="none" strike="noStrike" baseline="0" smtClean="0">
                          <a:solidFill>
                            <a:srgbClr val="000000"/>
                          </a:solidFill>
                          <a:latin typeface="+mn-ea"/>
                          <a:ea typeface="+mn-ea"/>
                        </a:rPr>
                        <a:t>5</a:t>
                      </a:r>
                      <a:r>
                        <a:rPr lang="ko-KR" altLang="en-US" sz="1200" b="0" i="0" u="none" strike="noStrike" baseline="0" smtClean="0">
                          <a:solidFill>
                            <a:srgbClr val="000000"/>
                          </a:solidFill>
                          <a:latin typeface="+mn-ea"/>
                          <a:ea typeface="+mn-ea"/>
                        </a:rPr>
                        <a:t>월 개최하는 야생화 축제로 </a:t>
                      </a:r>
                      <a:r>
                        <a:rPr lang="en-US" altLang="ko-KR" sz="1200" b="0" i="0" u="none" strike="noStrike" baseline="0" smtClean="0">
                          <a:solidFill>
                            <a:srgbClr val="000000"/>
                          </a:solidFill>
                          <a:latin typeface="+mn-ea"/>
                          <a:ea typeface="+mn-ea"/>
                        </a:rPr>
                        <a:t>350</a:t>
                      </a:r>
                      <a:r>
                        <a:rPr lang="ko-KR" altLang="en-US" sz="1200" b="0" i="0" u="none" strike="noStrike" baseline="0" smtClean="0">
                          <a:solidFill>
                            <a:srgbClr val="000000"/>
                          </a:solidFill>
                          <a:latin typeface="+mn-ea"/>
                          <a:ea typeface="+mn-ea"/>
                        </a:rPr>
                        <a:t>여종의 식물과 </a:t>
                      </a:r>
                      <a:r>
                        <a:rPr lang="en-US" altLang="ko-KR" sz="1200" b="0" i="0" u="none" strike="noStrike" baseline="0" smtClean="0">
                          <a:solidFill>
                            <a:srgbClr val="000000"/>
                          </a:solidFill>
                          <a:latin typeface="+mn-ea"/>
                          <a:ea typeface="+mn-ea"/>
                        </a:rPr>
                        <a:t>300</a:t>
                      </a:r>
                      <a:r>
                        <a:rPr lang="ko-KR" altLang="en-US" sz="1200" b="0" i="0" u="none" strike="noStrike" baseline="0" smtClean="0">
                          <a:solidFill>
                            <a:srgbClr val="000000"/>
                          </a:solidFill>
                          <a:latin typeface="+mn-ea"/>
                          <a:ea typeface="+mn-ea"/>
                        </a:rPr>
                        <a:t>점의 산야초 작품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다양한 식물과 산야초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491679" y="339102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99013997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28,631,751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28,987,811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28,672,492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-356,060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-40,741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-8%,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29520228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한림공원 야생화축제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8051801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920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학원 비중 증가</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숙박업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 비중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이내에서 거래건수가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모든 거리구간에서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a:t>
            </a:r>
            <a:r>
              <a:rPr lang="en-US" altLang="ko-KR" sz="1200" kern="0" spc="-60">
                <a:solidFill>
                  <a:srgbClr val="000000"/>
                </a:solidFill>
              </a:rPr>
              <a:t>1km </a:t>
            </a:r>
            <a:r>
              <a:rPr lang="ko-KR" altLang="en-US" sz="1200" kern="0" spc="-60">
                <a:solidFill>
                  <a:srgbClr val="000000"/>
                </a:solidFill>
              </a:rPr>
              <a:t>이내에서 거래건수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모든 거리구간에서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49442788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중문골프장 달빛걷기</a:t>
            </a:r>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604589361"/>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2016.5.13 ~ 11.11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중문관광로</a:t>
                      </a:r>
                      <a:r>
                        <a:rPr lang="en-US" altLang="ko-KR" sz="1200" b="0" i="0" u="none" strike="noStrike" smtClean="0">
                          <a:solidFill>
                            <a:srgbClr val="000000"/>
                          </a:solidFill>
                          <a:latin typeface="+mn-ea"/>
                          <a:ea typeface="+mn-ea"/>
                        </a:rPr>
                        <a:t>72</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60 (</a:t>
                      </a:r>
                      <a:r>
                        <a:rPr lang="ko-KR" altLang="en-US" sz="1200" b="0" i="0" u="none" strike="noStrike" smtClean="0">
                          <a:solidFill>
                            <a:srgbClr val="000000"/>
                          </a:solidFill>
                          <a:latin typeface="+mn-ea"/>
                          <a:ea typeface="+mn-ea"/>
                        </a:rPr>
                        <a:t>색달동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중문골프장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한국관광공사 제주협력지사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해질무렵 골프코스를 따라 걷는 행사로 영업시간 이후 일몰 전 </a:t>
                      </a:r>
                      <a:r>
                        <a:rPr lang="en-US" altLang="ko-KR" sz="1200" b="0" i="0" u="none" strike="noStrike" smtClean="0">
                          <a:solidFill>
                            <a:srgbClr val="000000"/>
                          </a:solidFill>
                          <a:latin typeface="+mn-ea"/>
                          <a:ea typeface="+mn-ea"/>
                        </a:rPr>
                        <a:t>30</a:t>
                      </a:r>
                      <a:r>
                        <a:rPr lang="ko-KR" altLang="en-US" sz="1200" b="0" i="0" u="none" strike="noStrike" smtClean="0">
                          <a:solidFill>
                            <a:srgbClr val="000000"/>
                          </a:solidFill>
                          <a:latin typeface="+mn-ea"/>
                          <a:ea typeface="+mn-ea"/>
                        </a:rPr>
                        <a:t>분에 출발하여 총 </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시간 </a:t>
                      </a:r>
                      <a:r>
                        <a:rPr lang="en-US" altLang="ko-KR" sz="1200" b="0" i="0" u="none" strike="noStrike" smtClean="0">
                          <a:solidFill>
                            <a:srgbClr val="000000"/>
                          </a:solidFill>
                          <a:latin typeface="+mn-ea"/>
                          <a:ea typeface="+mn-ea"/>
                        </a:rPr>
                        <a:t>30</a:t>
                      </a:r>
                      <a:r>
                        <a:rPr lang="ko-KR" altLang="en-US" sz="1200" b="0" i="0" u="none" strike="noStrike" smtClean="0">
                          <a:solidFill>
                            <a:srgbClr val="000000"/>
                          </a:solidFill>
                          <a:latin typeface="+mn-ea"/>
                          <a:ea typeface="+mn-ea"/>
                        </a:rPr>
                        <a:t>분 가량 소요되는  프로그램</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페어웨이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카트길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맨발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야광캔들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시낭송</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소망기원풍선날리기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203811" y="392356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695365585"/>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-478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419,082,498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298,396,918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435,301,206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120,685,580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-16,218,708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일평균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고객수 </a:t>
            </a:r>
            <a:r>
              <a:rPr lang="en-US" altLang="ko-KR" sz="1600" spc="100">
                <a:ln>
                  <a:solidFill>
                    <a:prstClr val="black">
                      <a:alpha val="20000"/>
                    </a:prstClr>
                  </a:solidFill>
                </a:ln>
                <a:solidFill>
                  <a:srgbClr val="000000"/>
                </a:solidFill>
                <a:latin typeface="NOVA Bold"/>
                <a:ea typeface="NOVA Bold"/>
                <a:cs typeface="Arial" pitchFamily="34" charset="0"/>
              </a:rPr>
              <a:t>12%,</a:t>
            </a:r>
            <a:r>
              <a:rPr lang="en-US" altLang="ko-KR" sz="1600" spc="100">
                <a:ln>
                  <a:solidFill>
                    <a:prstClr val="black">
                      <a:alpha val="20000"/>
                    </a:prstClr>
                  </a:solidFill>
                </a:ln>
                <a:solidFill>
                  <a:srgbClr val="FF0000"/>
                </a:solidFill>
                <a:latin typeface="NOVA Bold"/>
                <a:ea typeface="NOVA Bold"/>
                <a:cs typeface="Arial" pitchFamily="34" charset="0"/>
              </a:rPr>
              <a:t>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 일평균 대비 </a:t>
            </a:r>
            <a:r>
              <a:rPr lang="ko-KR" altLang="en-US" sz="1600" spc="100">
                <a:ln>
                  <a:solidFill>
                    <a:prstClr val="black">
                      <a:alpha val="20000"/>
                    </a:prstClr>
                  </a:solidFill>
                </a:ln>
                <a:solidFill>
                  <a:srgbClr val="FF0000"/>
                </a:solidFill>
                <a:latin typeface="NOVA Bold"/>
                <a:ea typeface="NOVA Bold"/>
                <a:cs typeface="Arial" pitchFamily="34" charset="0"/>
              </a:rPr>
              <a:t>고객수 </a:t>
            </a:r>
            <a:r>
              <a:rPr lang="en-US" altLang="ko-KR" sz="1600" spc="100">
                <a:ln>
                  <a:solidFill>
                    <a:prstClr val="black">
                      <a:alpha val="20000"/>
                    </a:prstClr>
                  </a:solidFill>
                </a:ln>
                <a:solidFill>
                  <a:srgbClr val="FF0000"/>
                </a:solidFill>
                <a:latin typeface="NOVA Bold"/>
                <a:ea typeface="NOVA Bold"/>
                <a:cs typeface="Arial" pitchFamily="34" charset="0"/>
              </a:rPr>
              <a:t>-23%,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40%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85609239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중문골프장 달빛걷기</a:t>
            </a:r>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64683639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1,281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-324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02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3" y="2528901"/>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1"/>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전주대비 모두 숙박업</a:t>
            </a:r>
            <a:r>
              <a:rPr lang="en-US" altLang="ko-KR" sz="1200" kern="0" spc="-60">
                <a:solidFill>
                  <a:srgbClr val="000000"/>
                </a:solidFill>
              </a:rPr>
              <a:t>, </a:t>
            </a:r>
            <a:r>
              <a:rPr lang="ko-KR" altLang="en-US" sz="1200" kern="0" spc="-60">
                <a:solidFill>
                  <a:srgbClr val="000000"/>
                </a:solidFill>
              </a:rPr>
              <a:t>용역서비스 비중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일반음식 비중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용역서비스 비중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감소하며        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이내에서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2"/>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전년대비 행사장소 기준 </a:t>
            </a:r>
            <a:r>
              <a:rPr lang="en-US" altLang="ko-KR" sz="1200" kern="0" spc="-60">
                <a:solidFill>
                  <a:srgbClr val="000000"/>
                </a:solidFill>
              </a:rPr>
              <a:t>1km </a:t>
            </a:r>
            <a:r>
              <a:rPr lang="ko-KR" altLang="en-US" sz="1200" kern="0" spc="-60">
                <a:solidFill>
                  <a:srgbClr val="000000"/>
                </a:solidFill>
              </a:rPr>
              <a:t>이내에서 거래건수 감소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전주대비 모든 구간에서 거래건수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95787903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6.01.27"/>
  <p:tag name="AS_TITLE" val="Aspose.Slides for .NET 3.5 Client Profile"/>
  <p:tag name="AS_VERSION" val="16.1.0.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99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25132</Words>
  <Application>Microsoft Office PowerPoint</Application>
  <PresentationFormat>화면 슬라이드 쇼(4:3)</PresentationFormat>
  <Paragraphs>6298</Paragraphs>
  <Slides>145</Slides>
  <Notes>5</Notes>
  <HiddenSlides>0</HiddenSlides>
  <MMClips>0</MMClips>
  <ScaleCrop>false</ScaleCrop>
  <HeadingPairs>
    <vt:vector size="8" baseType="variant">
      <vt:variant>
        <vt:lpstr>사용한 글꼴</vt:lpstr>
      </vt:variant>
      <vt:variant>
        <vt:i4>10</vt:i4>
      </vt:variant>
      <vt:variant>
        <vt:lpstr>테마</vt:lpstr>
      </vt:variant>
      <vt:variant>
        <vt:i4>2</vt:i4>
      </vt:variant>
      <vt:variant>
        <vt:lpstr>포함된 OLE 서버</vt:lpstr>
      </vt:variant>
      <vt:variant>
        <vt:i4>1</vt:i4>
      </vt:variant>
      <vt:variant>
        <vt:lpstr>슬라이드 제목</vt:lpstr>
      </vt:variant>
      <vt:variant>
        <vt:i4>145</vt:i4>
      </vt:variant>
    </vt:vector>
  </HeadingPairs>
  <TitlesOfParts>
    <vt:vector size="158" baseType="lpstr">
      <vt:lpstr>NOVA Bold</vt:lpstr>
      <vt:lpstr>NOVA ExtraBold</vt:lpstr>
      <vt:lpstr>NOVA Light</vt:lpstr>
      <vt:lpstr>NOVA Medium</vt:lpstr>
      <vt:lpstr>누리스마트OTF Light</vt:lpstr>
      <vt:lpstr>맑은 고딕</vt:lpstr>
      <vt:lpstr>Arial</vt:lpstr>
      <vt:lpstr>Arial Narrow</vt:lpstr>
      <vt:lpstr>Calibri</vt:lpstr>
      <vt:lpstr>Wingdings</vt:lpstr>
      <vt:lpstr>Office Theme</vt:lpstr>
      <vt:lpstr>99_A4_RBSC_PPT</vt:lpstr>
      <vt:lpstr>think-cell Slide</vt:lpstr>
      <vt:lpstr>PowerPoint 프레젠테이션</vt:lpstr>
      <vt:lpstr>주제 I. 축제 효과 분석 및 제주도 전통시장 활성화 방안</vt:lpstr>
      <vt:lpstr>PowerPoint 프레젠테이션</vt:lpstr>
      <vt:lpstr>PowerPoint 프레젠테이션</vt:lpstr>
      <vt:lpstr>      년도별 지역별 축제 현황</vt:lpstr>
      <vt:lpstr>      년도별 지역별 축제 현황</vt:lpstr>
      <vt:lpstr>      년도별 지역별 축제 현황</vt:lpstr>
      <vt:lpstr>      년도별 지역별 축제 현황</vt:lpstr>
      <vt:lpstr>      년도별 지역별 축제 현황</vt:lpstr>
      <vt:lpstr>     행사 및 기간에 따른 축제 특성 비교</vt:lpstr>
      <vt:lpstr>     행사 및 기간에 따른 축제 특성 비교</vt:lpstr>
      <vt:lpstr>     행사 및 기간, 지역에 따른 축제 특성 비교</vt:lpstr>
      <vt:lpstr>PowerPoint 프레젠테이션</vt:lpstr>
      <vt:lpstr>     김녕·월정 지질트레일 길 열림 행사</vt:lpstr>
      <vt:lpstr>     김녕·월정 지질트레일 길 열림 행사</vt:lpstr>
      <vt:lpstr>     제주 전통문화 EXPO 2015</vt:lpstr>
      <vt:lpstr>     제주 전통문화 EXPO 2015</vt:lpstr>
      <vt:lpstr>     제주 서사라문화거리축제 2015</vt:lpstr>
      <vt:lpstr>     제주 서사라문화거리축제 2015</vt:lpstr>
      <vt:lpstr>     우도 섬 축제 2015</vt:lpstr>
      <vt:lpstr>     우도 섬 축제 2015</vt:lpstr>
      <vt:lpstr>     성산 오조 지질트레일 길열림 행사</vt:lpstr>
      <vt:lpstr>     성산 오조 지질트레일 길열림 행사</vt:lpstr>
      <vt:lpstr>     산지천축제</vt:lpstr>
      <vt:lpstr>     산지천축제</vt:lpstr>
      <vt:lpstr>     제주 해녀축제 2015</vt:lpstr>
      <vt:lpstr>     제주 해녀축제 2015</vt:lpstr>
      <vt:lpstr>     서귀포 칠십리축제 2015</vt:lpstr>
      <vt:lpstr>     서귀포 칠십리축제 2015</vt:lpstr>
      <vt:lpstr>     제주프린지페스티벌 2015</vt:lpstr>
      <vt:lpstr>     제주프린지페스티벌 2015</vt:lpstr>
      <vt:lpstr>       제54회 탐라문화제</vt:lpstr>
      <vt:lpstr>       제54회 탐라문화제</vt:lpstr>
      <vt:lpstr>       덕수리전통민속재현축제 2015</vt:lpstr>
      <vt:lpstr>       덕수리전통민속재현축제 2015</vt:lpstr>
      <vt:lpstr>       대정고을추사문화예술제 2015</vt:lpstr>
      <vt:lpstr>       대정고을추사문화예술제 2015</vt:lpstr>
      <vt:lpstr>        정의고을 전통민속재현축제 2015</vt:lpstr>
      <vt:lpstr>        정의고을 전통민속재현축제 2015</vt:lpstr>
      <vt:lpstr>        제주마(馬)축제 2015</vt:lpstr>
      <vt:lpstr>        제주마(馬)축제 2015</vt:lpstr>
      <vt:lpstr>        가을을 만나다 - 참살이 잔디밭 미니 콘서트</vt:lpstr>
      <vt:lpstr>        가을을 만나다 - 참살이 잔디밭 미니 콘서트</vt:lpstr>
      <vt:lpstr>        혼인지축제 2015</vt:lpstr>
      <vt:lpstr>        혼인지축제 2015</vt:lpstr>
      <vt:lpstr>        제주옹기굴제 2015</vt:lpstr>
      <vt:lpstr>        제주옹기굴제 2015</vt:lpstr>
      <vt:lpstr>        제주올레걷기축제 2015</vt:lpstr>
      <vt:lpstr>        제주올레걷기축제 2015</vt:lpstr>
      <vt:lpstr>        한림공원 국화축제 2015</vt:lpstr>
      <vt:lpstr>        한림공원 국화축제 2015</vt:lpstr>
      <vt:lpstr>        추자도 참굴비 대축제 2015</vt:lpstr>
      <vt:lpstr>        추자도 참굴비 대축제 2015</vt:lpstr>
      <vt:lpstr>        최남단방어축제 2015</vt:lpstr>
      <vt:lpstr>        최남단방어축제 2015</vt:lpstr>
      <vt:lpstr>        제주성산일출축제</vt:lpstr>
      <vt:lpstr>        제주성산일출축제</vt:lpstr>
      <vt:lpstr>        한림공원 수선화축제 2016</vt:lpstr>
      <vt:lpstr>        한림공원 수선화축제 2016</vt:lpstr>
      <vt:lpstr>        서귀포 겨울바다펭귄수영대회 2016</vt:lpstr>
      <vt:lpstr>        서귀포 겨울바다펭귄수영대회 2016</vt:lpstr>
      <vt:lpstr>        제주 뮤직아일페스티벌 2016</vt:lpstr>
      <vt:lpstr>        제주 뮤직아일페스티벌 2016</vt:lpstr>
      <vt:lpstr>        탐라국입춘굿놀이 2016</vt:lpstr>
      <vt:lpstr>        탐라국입춘굿놀이 2016</vt:lpstr>
      <vt:lpstr>        국립제주박물관 설날 한마당 2016</vt:lpstr>
      <vt:lpstr>        국립제주박물관 설날 한마당 2016</vt:lpstr>
      <vt:lpstr>        제주민속촌 설날맞이 민속행사 2016</vt:lpstr>
      <vt:lpstr>        제주민속촌 설날맞이 민속행사 2016</vt:lpstr>
      <vt:lpstr>        제주 노리매 매화축제 2016</vt:lpstr>
      <vt:lpstr>        제주 노리매 매화축제 2016</vt:lpstr>
      <vt:lpstr>        제주목관아 설맞이 민속놀이마당 2016</vt:lpstr>
      <vt:lpstr>        제주목관아 설맞이 민속놀이마당 2016</vt:lpstr>
      <vt:lpstr>        한림공원 매화축제 2016</vt:lpstr>
      <vt:lpstr>        한림공원 매화축제 2016</vt:lpstr>
      <vt:lpstr>        휴애리 매화축제 2016</vt:lpstr>
      <vt:lpstr>        휴애리 매화축제 2016</vt:lpstr>
      <vt:lpstr>        제주들불축제 2016</vt:lpstr>
      <vt:lpstr>        제주들불축제 2016</vt:lpstr>
      <vt:lpstr>        국제전기자동차엑스포 2016</vt:lpstr>
      <vt:lpstr>        국제전기자동차엑스포 2016</vt:lpstr>
      <vt:lpstr>        서귀포 유채꽃 국제걷기대회 2016</vt:lpstr>
      <vt:lpstr>        서귀포 유채꽃 국제걷기대회 2016</vt:lpstr>
      <vt:lpstr>        한림공원 튤립축제 2016</vt:lpstr>
      <vt:lpstr>        한림공원 튤립축제 2016</vt:lpstr>
      <vt:lpstr>        서사라 문화 거리축제</vt:lpstr>
      <vt:lpstr>        서사라 문화 거리축제</vt:lpstr>
      <vt:lpstr>        제주 왕벚꽃축제 2016</vt:lpstr>
      <vt:lpstr>        제주 왕벚꽃축제 2016</vt:lpstr>
      <vt:lpstr>        제주 유채꽃축제 2016</vt:lpstr>
      <vt:lpstr>        제주 유채꽃축제 2016</vt:lpstr>
      <vt:lpstr>        가파도청보리축제 2016</vt:lpstr>
      <vt:lpstr>        가파도청보리축제 2016</vt:lpstr>
      <vt:lpstr>        한라산 청정 고사리 축제 2016</vt:lpstr>
      <vt:lpstr>        한라산 청정 고사리 축제 2016</vt:lpstr>
      <vt:lpstr>        한림공원 야생화축제 2016</vt:lpstr>
      <vt:lpstr>        한림공원 야생화축제 2016</vt:lpstr>
      <vt:lpstr>        중문골프장 달빛걷기</vt:lpstr>
      <vt:lpstr>        중문골프장 달빛걷기</vt:lpstr>
      <vt:lpstr>        방선문축제 2016</vt:lpstr>
      <vt:lpstr>        방선문축제 2016</vt:lpstr>
      <vt:lpstr>        설문대 할망제 2016</vt:lpstr>
      <vt:lpstr>        설문대 할망제 2016</vt:lpstr>
      <vt:lpstr>        보목 자리돔축제 2016</vt:lpstr>
      <vt:lpstr>        보목 자리돔축제 2016</vt:lpstr>
      <vt:lpstr>        제주국제관광마라톤축제 2016</vt:lpstr>
      <vt:lpstr>        제주국제관광마라톤축제 2016</vt:lpstr>
      <vt:lpstr>        한림공원 수국축제 2016</vt:lpstr>
      <vt:lpstr>        한림공원 수국축제 2016</vt:lpstr>
      <vt:lpstr>        용연선상음악회 2016</vt:lpstr>
      <vt:lpstr>        용연선상음악회 2016</vt:lpstr>
      <vt:lpstr>        제주 사려니숲 에코힐링 2016</vt:lpstr>
      <vt:lpstr>        제주 사려니숲 에코힐링 2016</vt:lpstr>
      <vt:lpstr>        제주 해비치 아트 페스티벌 2016</vt:lpstr>
      <vt:lpstr>        제주 해비치 아트 페스티벌 2016</vt:lpstr>
      <vt:lpstr>        제주 한림공원 연꽃축제 2016</vt:lpstr>
      <vt:lpstr>        제주 한림공원 연꽃축제 2016</vt:lpstr>
      <vt:lpstr>        거문오름 국제트레킹대회 2016</vt:lpstr>
      <vt:lpstr>        거문오름 국제트레킹대회 2016</vt:lpstr>
      <vt:lpstr>        제주 한여름밤의 예술축제 2016</vt:lpstr>
      <vt:lpstr>        제주 한여름밤의 예술축제 2016</vt:lpstr>
      <vt:lpstr>        한여름밤 솜반천 청소년 영상문화축제</vt:lpstr>
      <vt:lpstr>        한여름밤 솜반천 청소년 영상문화축제</vt:lpstr>
      <vt:lpstr>        삼양검은모래 해변축제 2016</vt:lpstr>
      <vt:lpstr>        삼양검은모래 해변축제 2016</vt:lpstr>
      <vt:lpstr>        제주 이호테우축제 2016</vt:lpstr>
      <vt:lpstr>        제주 이호테우축제 2016</vt:lpstr>
      <vt:lpstr>        표선해비치해변 하얀모래축제 2016</vt:lpstr>
      <vt:lpstr>        표선해비치해변 하얀모래축제 2016</vt:lpstr>
      <vt:lpstr>        금능 원담축제 2016</vt:lpstr>
      <vt:lpstr>        서귀포 야해페스티벌 2016</vt:lpstr>
      <vt:lpstr>        서귀포 야해페스티벌 2016</vt:lpstr>
      <vt:lpstr>        서귀포 야해페스티벌 2016</vt:lpstr>
      <vt:lpstr>        예래생태마을체험축제 2016 (구,논짓물축제)</vt:lpstr>
      <vt:lpstr>        예래생태마을체험축제 2016 (구,논짓물축제)</vt:lpstr>
      <vt:lpstr>        제주국제관악제 2016</vt:lpstr>
      <vt:lpstr>        제주국제관악제 2016</vt:lpstr>
      <vt:lpstr>        도두오래물축제 2016</vt:lpstr>
      <vt:lpstr>        도두오래물축제 2016</vt:lpstr>
      <vt:lpstr>        쇠소깍 축제 2016</vt:lpstr>
      <vt:lpstr>        쇠소깍 축제 2016</vt:lpstr>
      <vt:lpstr>        제주 레저스포츠대축제 2016</vt:lpstr>
      <vt:lpstr>        제주 레저스포츠대축제 2016</vt:lpstr>
      <vt:lpstr>        제주 뮤직 페스티벌 2016</vt:lpstr>
      <vt:lpstr>        제주 뮤직 페스티벌 2016</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admin</cp:lastModifiedBy>
  <cp:revision>2</cp:revision>
  <cp:lastPrinted>2017-02-28T14:51:19Z</cp:lastPrinted>
  <dcterms:created xsi:type="dcterms:W3CDTF">2017-02-28T14:51:19Z</dcterms:created>
  <dcterms:modified xsi:type="dcterms:W3CDTF">2019-07-16T01:34:50Z</dcterms:modified>
</cp:coreProperties>
</file>